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9144000" cy="6858000"/>
  <p:embeddedFontLst>
    <p:embeddedFont>
      <p:font typeface="Verizon NHG TX"/>
      <p:regular r:id="rId16"/>
      <p:bold r:id="rId17"/>
      <p:italic r:id="rId18"/>
      <p:boldItalic r:id="rId19"/>
    </p:embeddedFont>
    <p:embeddedFont>
      <p:font typeface="Verizon NHG D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160" orient="horz"/>
        <p:guide pos="288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VerizonNHGDS-regular.fntdata"/><Relationship Id="rId22" Type="http://schemas.openxmlformats.org/officeDocument/2006/relationships/font" Target="fonts/VerizonNHGDS-italic.fntdata"/><Relationship Id="rId21" Type="http://schemas.openxmlformats.org/officeDocument/2006/relationships/font" Target="fonts/VerizonNHGDS-bold.fntdata"/><Relationship Id="rId23" Type="http://schemas.openxmlformats.org/officeDocument/2006/relationships/font" Target="fonts/VerizonNHGD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VerizonNHGTX-bold.fntdata"/><Relationship Id="rId16" Type="http://schemas.openxmlformats.org/officeDocument/2006/relationships/font" Target="fonts/VerizonNHGTX-regular.fntdata"/><Relationship Id="rId19" Type="http://schemas.openxmlformats.org/officeDocument/2006/relationships/font" Target="fonts/VerizonNHGTX-boldItalic.fntdata"/><Relationship Id="rId18" Type="http://schemas.openxmlformats.org/officeDocument/2006/relationships/font" Target="fonts/VerizonNHGTX-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Verizon NHG TX"/>
                <a:ea typeface="Verizon NHG TX"/>
                <a:cs typeface="Verizon NHG TX"/>
                <a:sym typeface="Verizon NHG TX"/>
              </a:defRPr>
            </a:lvl1pPr>
            <a:lvl2pPr indent="-228600" lvl="1" marL="914400" marR="0" rtl="0" algn="l">
              <a:spcBef>
                <a:spcPts val="0"/>
              </a:spcBef>
              <a:spcAft>
                <a:spcPts val="0"/>
              </a:spcAft>
              <a:buSzPts val="1400"/>
              <a:buNone/>
              <a:defRPr b="0" i="0" sz="1200" u="none" cap="none" strike="noStrike">
                <a:solidFill>
                  <a:schemeClr val="dk1"/>
                </a:solidFill>
                <a:latin typeface="Verizon NHG TX"/>
                <a:ea typeface="Verizon NHG TX"/>
                <a:cs typeface="Verizon NHG TX"/>
                <a:sym typeface="Verizon NHG TX"/>
              </a:defRPr>
            </a:lvl2pPr>
            <a:lvl3pPr indent="-228600" lvl="2" marL="1371600" marR="0" rtl="0" algn="l">
              <a:spcBef>
                <a:spcPts val="0"/>
              </a:spcBef>
              <a:spcAft>
                <a:spcPts val="0"/>
              </a:spcAft>
              <a:buSzPts val="1400"/>
              <a:buNone/>
              <a:defRPr b="0" i="0" sz="1200" u="none" cap="none" strike="noStrike">
                <a:solidFill>
                  <a:schemeClr val="dk1"/>
                </a:solidFill>
                <a:latin typeface="Verizon NHG TX"/>
                <a:ea typeface="Verizon NHG TX"/>
                <a:cs typeface="Verizon NHG TX"/>
                <a:sym typeface="Verizon NHG TX"/>
              </a:defRPr>
            </a:lvl3pPr>
            <a:lvl4pPr indent="-228600" lvl="3" marL="1828800" marR="0" rtl="0" algn="l">
              <a:spcBef>
                <a:spcPts val="0"/>
              </a:spcBef>
              <a:spcAft>
                <a:spcPts val="0"/>
              </a:spcAft>
              <a:buSzPts val="1400"/>
              <a:buNone/>
              <a:defRPr b="0" i="0" sz="1200" u="none" cap="none" strike="noStrike">
                <a:solidFill>
                  <a:schemeClr val="dk1"/>
                </a:solidFill>
                <a:latin typeface="Verizon NHG TX"/>
                <a:ea typeface="Verizon NHG TX"/>
                <a:cs typeface="Verizon NHG TX"/>
                <a:sym typeface="Verizon NHG TX"/>
              </a:defRPr>
            </a:lvl4pPr>
            <a:lvl5pPr indent="-228600" lvl="4" marL="2286000" marR="0" rtl="0" algn="l">
              <a:spcBef>
                <a:spcPts val="0"/>
              </a:spcBef>
              <a:spcAft>
                <a:spcPts val="0"/>
              </a:spcAft>
              <a:buSzPts val="1400"/>
              <a:buNone/>
              <a:defRPr b="0" i="0" sz="1200" u="none" cap="none" strike="noStrike">
                <a:solidFill>
                  <a:schemeClr val="dk1"/>
                </a:solidFill>
                <a:latin typeface="Verizon NHG TX"/>
                <a:ea typeface="Verizon NHG TX"/>
                <a:cs typeface="Verizon NHG TX"/>
                <a:sym typeface="Verizon NHG TX"/>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29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Verizon NHG TX"/>
                <a:ea typeface="Verizon NHG TX"/>
                <a:cs typeface="Verizon NHG TX"/>
                <a:sym typeface="Verizon NHG TX"/>
              </a:rPr>
              <a:t>‹#›</a:t>
            </a:fld>
            <a:endParaRPr b="0" i="0" sz="1200" u="none" cap="none" strike="noStrike">
              <a:solidFill>
                <a:schemeClr val="dk1"/>
              </a:solidFill>
              <a:latin typeface="Verizon NHG TX"/>
              <a:ea typeface="Verizon NHG TX"/>
              <a:cs typeface="Verizon NHG TX"/>
              <a:sym typeface="Verizon NHG TX"/>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Verizon NHG TX"/>
              <a:ea typeface="Verizon NHG TX"/>
              <a:cs typeface="Verizon NHG TX"/>
              <a:sym typeface="Verizon NHG TX"/>
            </a:endParaRPr>
          </a:p>
        </p:txBody>
      </p:sp>
      <p:sp>
        <p:nvSpPr>
          <p:cNvPr id="158" name="Google Shape;158;p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Verizon NHG TX"/>
                <a:ea typeface="Verizon NHG TX"/>
                <a:cs typeface="Verizon NHG TX"/>
                <a:sym typeface="Verizon NHG TX"/>
              </a:rPr>
              <a:t>‹#›</a:t>
            </a:fld>
            <a:endParaRPr>
              <a:latin typeface="Verizon NHG TX"/>
              <a:ea typeface="Verizon NHG TX"/>
              <a:cs typeface="Verizon NHG TX"/>
              <a:sym typeface="Verizon NHG 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6cc08f350_0_169:notes"/>
          <p:cNvSpPr txBox="1"/>
          <p:nvPr>
            <p:ph idx="1" type="body"/>
          </p:nvPr>
        </p:nvSpPr>
        <p:spPr>
          <a:xfrm>
            <a:off x="508000" y="3257550"/>
            <a:ext cx="81279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06cc08f350_0_16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1f89f6ca8_0_192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e1f89f6ca8_0_1924: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e1f89f6ca8_0_192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1f89f6ca8_0_215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1f89f6ca8_0_2156:notes"/>
          <p:cNvSpPr txBox="1"/>
          <p:nvPr>
            <p:ph idx="1" type="body"/>
          </p:nvPr>
        </p:nvSpPr>
        <p:spPr>
          <a:xfrm>
            <a:off x="508000" y="3257550"/>
            <a:ext cx="81279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e1f89f6ca8_0_215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1f89f6ca8_0_239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e1f89f6ca8_0_2399: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e1f89f6ca8_0_239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1f89f6ca8_0_347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e1f89f6ca8_0_3472: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e1f89f6ca8_0_3472: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1f89f6ca8_0_194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e1f89f6ca8_0_1940: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e1f89f6ca8_0_194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1f89f6ca8_0_343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e1f89f6ca8_0_3438: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e1f89f6ca8_0_343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1f89f6ca8_0_373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e1f89f6ca8_0_3731: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e1f89f6ca8_0_373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1f89f6ca8_0_4292:notes"/>
          <p:cNvSpPr txBox="1"/>
          <p:nvPr>
            <p:ph idx="1" type="body"/>
          </p:nvPr>
        </p:nvSpPr>
        <p:spPr>
          <a:xfrm>
            <a:off x="508000" y="3257550"/>
            <a:ext cx="81279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e1f89f6ca8_0_429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Cover">
  <p:cSld name="Cover slide - wht">
    <p:spTree>
      <p:nvGrpSpPr>
        <p:cNvPr id="15" name="Shape 15"/>
        <p:cNvGrpSpPr/>
        <p:nvPr/>
      </p:nvGrpSpPr>
      <p:grpSpPr>
        <a:xfrm>
          <a:off x="0" y="0"/>
          <a:ext cx="0" cy="0"/>
          <a:chOff x="0" y="0"/>
          <a:chExt cx="0" cy="0"/>
        </a:xfrm>
      </p:grpSpPr>
      <p:sp>
        <p:nvSpPr>
          <p:cNvPr id="16" name="Google Shape;16;p2"/>
          <p:cNvSpPr txBox="1"/>
          <p:nvPr>
            <p:ph type="ctrTitle"/>
          </p:nvPr>
        </p:nvSpPr>
        <p:spPr>
          <a:xfrm>
            <a:off x="457200" y="463073"/>
            <a:ext cx="6271846" cy="173736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algn="l">
              <a:lnSpc>
                <a:spcPct val="80000"/>
              </a:lnSpc>
              <a:spcBef>
                <a:spcPts val="900"/>
              </a:spcBef>
              <a:spcAft>
                <a:spcPts val="0"/>
              </a:spcAft>
              <a:buClr>
                <a:schemeClr val="dk1"/>
              </a:buClr>
              <a:buSzPts val="2000"/>
              <a:buFont typeface="Verizon NHG TX"/>
              <a:buNone/>
              <a:defRPr b="1" sz="2000">
                <a:solidFill>
                  <a:schemeClr val="dk1"/>
                </a:solidFill>
              </a:defRPr>
            </a:lvl2pPr>
            <a:lvl3pPr lvl="2" algn="l">
              <a:lnSpc>
                <a:spcPct val="80000"/>
              </a:lnSpc>
              <a:spcBef>
                <a:spcPts val="900"/>
              </a:spcBef>
              <a:spcAft>
                <a:spcPts val="0"/>
              </a:spcAft>
              <a:buClr>
                <a:schemeClr val="dk1"/>
              </a:buClr>
              <a:buSzPts val="2000"/>
              <a:buNone/>
              <a:defRPr b="1" sz="2000">
                <a:solidFill>
                  <a:schemeClr val="dk1"/>
                </a:solidFill>
              </a:defRPr>
            </a:lvl3pPr>
            <a:lvl4pPr lvl="3" algn="l">
              <a:lnSpc>
                <a:spcPct val="80000"/>
              </a:lnSpc>
              <a:spcBef>
                <a:spcPts val="900"/>
              </a:spcBef>
              <a:spcAft>
                <a:spcPts val="0"/>
              </a:spcAft>
              <a:buClr>
                <a:schemeClr val="dk1"/>
              </a:buClr>
              <a:buSzPts val="2000"/>
              <a:buNone/>
              <a:defRPr b="1" sz="2000">
                <a:solidFill>
                  <a:schemeClr val="dk1"/>
                </a:solidFill>
              </a:defRPr>
            </a:lvl4pPr>
            <a:lvl5pPr lvl="4" algn="l">
              <a:lnSpc>
                <a:spcPct val="80000"/>
              </a:lnSpc>
              <a:spcBef>
                <a:spcPts val="900"/>
              </a:spcBef>
              <a:spcAft>
                <a:spcPts val="0"/>
              </a:spcAft>
              <a:buClr>
                <a:schemeClr val="dk1"/>
              </a:buClr>
              <a:buSzPts val="2000"/>
              <a:buNone/>
              <a:defRPr b="1" sz="2000">
                <a:solidFill>
                  <a:schemeClr val="dk1"/>
                </a:solidFill>
              </a:defRPr>
            </a:lvl5pPr>
            <a:lvl6pPr lvl="5" algn="l">
              <a:lnSpc>
                <a:spcPct val="80000"/>
              </a:lnSpc>
              <a:spcBef>
                <a:spcPts val="900"/>
              </a:spcBef>
              <a:spcAft>
                <a:spcPts val="0"/>
              </a:spcAft>
              <a:buClr>
                <a:schemeClr val="dk1"/>
              </a:buClr>
              <a:buSzPts val="2000"/>
              <a:buNone/>
              <a:defRPr b="1" sz="2000">
                <a:solidFill>
                  <a:schemeClr val="dk1"/>
                </a:solidFill>
              </a:defRPr>
            </a:lvl6pPr>
            <a:lvl7pPr lvl="6" algn="l">
              <a:lnSpc>
                <a:spcPct val="80000"/>
              </a:lnSpc>
              <a:spcBef>
                <a:spcPts val="900"/>
              </a:spcBef>
              <a:spcAft>
                <a:spcPts val="0"/>
              </a:spcAft>
              <a:buClr>
                <a:schemeClr val="dk1"/>
              </a:buClr>
              <a:buSzPts val="2000"/>
              <a:buNone/>
              <a:defRPr b="1" sz="2000">
                <a:solidFill>
                  <a:schemeClr val="dk1"/>
                </a:solidFill>
              </a:defRPr>
            </a:lvl7pPr>
            <a:lvl8pPr lvl="7" algn="l">
              <a:lnSpc>
                <a:spcPct val="80000"/>
              </a:lnSpc>
              <a:spcBef>
                <a:spcPts val="900"/>
              </a:spcBef>
              <a:spcAft>
                <a:spcPts val="0"/>
              </a:spcAft>
              <a:buClr>
                <a:schemeClr val="dk1"/>
              </a:buClr>
              <a:buSzPts val="2000"/>
              <a:buNone/>
              <a:defRPr b="1" sz="2000">
                <a:solidFill>
                  <a:schemeClr val="dk1"/>
                </a:solidFill>
              </a:defRPr>
            </a:lvl8pPr>
            <a:lvl9pPr lvl="8" algn="l">
              <a:lnSpc>
                <a:spcPct val="80000"/>
              </a:lnSpc>
              <a:spcBef>
                <a:spcPts val="900"/>
              </a:spcBef>
              <a:spcAft>
                <a:spcPts val="0"/>
              </a:spcAft>
              <a:buClr>
                <a:schemeClr val="dk1"/>
              </a:buClr>
              <a:buSzPts val="2000"/>
              <a:buNone/>
              <a:defRPr b="1" sz="2000">
                <a:solidFill>
                  <a:schemeClr val="dk1"/>
                </a:solidFill>
              </a:defRPr>
            </a:lvl9pPr>
          </a:lstStyle>
          <a:p/>
        </p:txBody>
      </p:sp>
      <p:sp>
        <p:nvSpPr>
          <p:cNvPr id="18" name="Google Shape;18;p2"/>
          <p:cNvSpPr/>
          <p:nvPr/>
        </p:nvSpPr>
        <p:spPr>
          <a:xfrm>
            <a:off x="44181" y="4572318"/>
            <a:ext cx="8513093" cy="57118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izon NHG TX"/>
              <a:ea typeface="Verizon NHG TX"/>
              <a:cs typeface="Verizon NHG TX"/>
              <a:sym typeface="Verizon NHG TX"/>
            </a:endParaRPr>
          </a:p>
        </p:txBody>
      </p:sp>
      <p:pic>
        <p:nvPicPr>
          <p:cNvPr id="19" name="Google Shape;19;p2"/>
          <p:cNvPicPr preferRelativeResize="0"/>
          <p:nvPr/>
        </p:nvPicPr>
        <p:blipFill rotWithShape="1">
          <a:blip r:embed="rId2">
            <a:alphaModFix/>
          </a:blip>
          <a:srcRect b="0" l="0" r="0" t="0"/>
          <a:stretch/>
        </p:blipFill>
        <p:spPr>
          <a:xfrm>
            <a:off x="7240137" y="3106187"/>
            <a:ext cx="1981180" cy="213796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hree Column Text and Photos">
  <p:cSld name="Three Column Text and Photos">
    <p:spTree>
      <p:nvGrpSpPr>
        <p:cNvPr id="63" name="Shape 63"/>
        <p:cNvGrpSpPr/>
        <p:nvPr/>
      </p:nvGrpSpPr>
      <p:grpSpPr>
        <a:xfrm>
          <a:off x="0" y="0"/>
          <a:ext cx="0" cy="0"/>
          <a:chOff x="0" y="0"/>
          <a:chExt cx="0" cy="0"/>
        </a:xfrm>
      </p:grpSpPr>
      <p:sp>
        <p:nvSpPr>
          <p:cNvPr id="64" name="Google Shape;64;p1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cxnSp>
        <p:nvCxnSpPr>
          <p:cNvPr id="65" name="Google Shape;65;p1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6" name="Google Shape;66;p11"/>
          <p:cNvSpPr txBox="1"/>
          <p:nvPr>
            <p:ph idx="1" type="body"/>
          </p:nvPr>
        </p:nvSpPr>
        <p:spPr>
          <a:xfrm>
            <a:off x="6119213"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7" name="Google Shape;67;p11"/>
          <p:cNvSpPr txBox="1"/>
          <p:nvPr>
            <p:ph idx="2" type="body"/>
          </p:nvPr>
        </p:nvSpPr>
        <p:spPr>
          <a:xfrm>
            <a:off x="3288207"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8" name="Google Shape;68;p11"/>
          <p:cNvSpPr txBox="1"/>
          <p:nvPr>
            <p:ph idx="3" type="body"/>
          </p:nvPr>
        </p:nvSpPr>
        <p:spPr>
          <a:xfrm>
            <a:off x="457200"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9" name="Google Shape;69;p11"/>
          <p:cNvSpPr/>
          <p:nvPr>
            <p:ph idx="4" type="pic"/>
          </p:nvPr>
        </p:nvSpPr>
        <p:spPr>
          <a:xfrm>
            <a:off x="457200" y="1352550"/>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70" name="Google Shape;70;p11"/>
          <p:cNvSpPr/>
          <p:nvPr>
            <p:ph idx="5" type="pic"/>
          </p:nvPr>
        </p:nvSpPr>
        <p:spPr>
          <a:xfrm>
            <a:off x="3288206" y="1352550"/>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71" name="Google Shape;71;p11"/>
          <p:cNvSpPr/>
          <p:nvPr>
            <p:ph idx="6" type="pic"/>
          </p:nvPr>
        </p:nvSpPr>
        <p:spPr>
          <a:xfrm>
            <a:off x="6119213" y="1352550"/>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72" name="Google Shape;72;p11"/>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Four Column Text and Photos">
  <p:cSld name="Four Column Text and Photos">
    <p:spTree>
      <p:nvGrpSpPr>
        <p:cNvPr id="73" name="Shape 73"/>
        <p:cNvGrpSpPr/>
        <p:nvPr/>
      </p:nvGrpSpPr>
      <p:grpSpPr>
        <a:xfrm>
          <a:off x="0" y="0"/>
          <a:ext cx="0" cy="0"/>
          <a:chOff x="0" y="0"/>
          <a:chExt cx="0" cy="0"/>
        </a:xfrm>
      </p:grpSpPr>
      <p:sp>
        <p:nvSpPr>
          <p:cNvPr id="74" name="Google Shape;74;p1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cxnSp>
        <p:nvCxnSpPr>
          <p:cNvPr id="75" name="Google Shape;75;p1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6" name="Google Shape;76;p12"/>
          <p:cNvSpPr txBox="1"/>
          <p:nvPr>
            <p:ph idx="1" type="body"/>
          </p:nvPr>
        </p:nvSpPr>
        <p:spPr>
          <a:xfrm>
            <a:off x="4701228"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77" name="Google Shape;77;p12"/>
          <p:cNvSpPr txBox="1"/>
          <p:nvPr>
            <p:ph idx="2" type="body"/>
          </p:nvPr>
        </p:nvSpPr>
        <p:spPr>
          <a:xfrm>
            <a:off x="2572863"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78" name="Google Shape;78;p12"/>
          <p:cNvSpPr txBox="1"/>
          <p:nvPr>
            <p:ph idx="3" type="body"/>
          </p:nvPr>
        </p:nvSpPr>
        <p:spPr>
          <a:xfrm>
            <a:off x="457200"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79" name="Google Shape;79;p12"/>
          <p:cNvSpPr/>
          <p:nvPr>
            <p:ph idx="4" type="pic"/>
          </p:nvPr>
        </p:nvSpPr>
        <p:spPr>
          <a:xfrm>
            <a:off x="457200" y="1352550"/>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0" name="Google Shape;80;p12"/>
          <p:cNvSpPr/>
          <p:nvPr>
            <p:ph idx="5" type="pic"/>
          </p:nvPr>
        </p:nvSpPr>
        <p:spPr>
          <a:xfrm>
            <a:off x="2572862" y="1352550"/>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1" name="Google Shape;81;p12"/>
          <p:cNvSpPr/>
          <p:nvPr>
            <p:ph idx="6" type="pic"/>
          </p:nvPr>
        </p:nvSpPr>
        <p:spPr>
          <a:xfrm>
            <a:off x="4701228" y="1352550"/>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2" name="Google Shape;82;p12"/>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2"/>
          <p:cNvSpPr txBox="1"/>
          <p:nvPr>
            <p:ph idx="7" type="body"/>
          </p:nvPr>
        </p:nvSpPr>
        <p:spPr>
          <a:xfrm>
            <a:off x="6816891"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84" name="Google Shape;84;p12"/>
          <p:cNvSpPr/>
          <p:nvPr>
            <p:ph idx="8" type="pic"/>
          </p:nvPr>
        </p:nvSpPr>
        <p:spPr>
          <a:xfrm>
            <a:off x="6816891" y="1352550"/>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No Overline">
  <p:cSld name="Complex Chart">
    <p:spTree>
      <p:nvGrpSpPr>
        <p:cNvPr id="85" name="Shape 85"/>
        <p:cNvGrpSpPr/>
        <p:nvPr/>
      </p:nvGrpSpPr>
      <p:grpSpPr>
        <a:xfrm>
          <a:off x="0" y="0"/>
          <a:ext cx="0" cy="0"/>
          <a:chOff x="0" y="0"/>
          <a:chExt cx="0" cy="0"/>
        </a:xfrm>
      </p:grpSpPr>
      <p:sp>
        <p:nvSpPr>
          <p:cNvPr id="86" name="Google Shape;86;p1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3"/>
          <p:cNvSpPr txBox="1"/>
          <p:nvPr>
            <p:ph type="title"/>
          </p:nvPr>
        </p:nvSpPr>
        <p:spPr>
          <a:xfrm>
            <a:off x="457200" y="247650"/>
            <a:ext cx="7086600" cy="6858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13"/>
          <p:cNvSpPr txBox="1"/>
          <p:nvPr>
            <p:ph idx="1" type="body"/>
          </p:nvPr>
        </p:nvSpPr>
        <p:spPr>
          <a:xfrm>
            <a:off x="457200" y="590550"/>
            <a:ext cx="8229600" cy="3848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tatement">
  <p:cSld name="Statement">
    <p:spTree>
      <p:nvGrpSpPr>
        <p:cNvPr id="89" name="Shape 89"/>
        <p:cNvGrpSpPr/>
        <p:nvPr/>
      </p:nvGrpSpPr>
      <p:grpSpPr>
        <a:xfrm>
          <a:off x="0" y="0"/>
          <a:ext cx="0" cy="0"/>
          <a:chOff x="0" y="0"/>
          <a:chExt cx="0" cy="0"/>
        </a:xfrm>
      </p:grpSpPr>
      <p:sp>
        <p:nvSpPr>
          <p:cNvPr id="90" name="Google Shape;90;p14"/>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tatement - Reverse">
  <p:cSld name="Statement - Reverse">
    <p:bg>
      <p:bgPr>
        <a:solidFill>
          <a:schemeClr val="dk1"/>
        </a:solidFill>
      </p:bgPr>
    </p:bg>
    <p:spTree>
      <p:nvGrpSpPr>
        <p:cNvPr id="92" name="Shape 92"/>
        <p:cNvGrpSpPr/>
        <p:nvPr/>
      </p:nvGrpSpPr>
      <p:grpSpPr>
        <a:xfrm>
          <a:off x="0" y="0"/>
          <a:ext cx="0" cy="0"/>
          <a:chOff x="0" y="0"/>
          <a:chExt cx="0" cy="0"/>
        </a:xfrm>
      </p:grpSpPr>
      <p:sp>
        <p:nvSpPr>
          <p:cNvPr id="93" name="Google Shape;93;p15"/>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15"/>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96" name="Google Shape;96;p15"/>
          <p:cNvSpPr txBox="1"/>
          <p:nvPr/>
        </p:nvSpPr>
        <p:spPr>
          <a:xfrm>
            <a:off x="1012342"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97" name="Google Shape;97;p15"/>
          <p:cNvPicPr preferRelativeResize="0"/>
          <p:nvPr/>
        </p:nvPicPr>
        <p:blipFill rotWithShape="1">
          <a:blip r:embed="rId2">
            <a:alphaModFix/>
          </a:blip>
          <a:srcRect b="0" l="0" r="0" t="0"/>
          <a:stretch/>
        </p:blipFill>
        <p:spPr>
          <a:xfrm>
            <a:off x="352014" y="4573128"/>
            <a:ext cx="402029" cy="43384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Statement Photo Bg">
  <p:cSld name="Statement Photo Bg">
    <p:bg>
      <p:bgPr>
        <a:solidFill>
          <a:schemeClr val="lt1"/>
        </a:solidFill>
      </p:bgPr>
    </p:bg>
    <p:spTree>
      <p:nvGrpSpPr>
        <p:cNvPr id="98" name="Shape 98"/>
        <p:cNvGrpSpPr/>
        <p:nvPr/>
      </p:nvGrpSpPr>
      <p:grpSpPr>
        <a:xfrm>
          <a:off x="0" y="0"/>
          <a:ext cx="0" cy="0"/>
          <a:chOff x="0" y="0"/>
          <a:chExt cx="0" cy="0"/>
        </a:xfrm>
      </p:grpSpPr>
      <p:sp>
        <p:nvSpPr>
          <p:cNvPr id="99" name="Google Shape;99;p16"/>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00" name="Google Shape;100;p16"/>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1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6"/>
          <p:cNvSpPr txBox="1"/>
          <p:nvPr/>
        </p:nvSpPr>
        <p:spPr>
          <a:xfrm>
            <a:off x="1012342"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dk1"/>
              </a:solidFill>
              <a:latin typeface="Verizon NHG DS"/>
              <a:ea typeface="Verizon NHG DS"/>
              <a:cs typeface="Verizon NHG DS"/>
              <a:sym typeface="Verizon NHG DS"/>
            </a:endParaRPr>
          </a:p>
        </p:txBody>
      </p:sp>
      <p:pic>
        <p:nvPicPr>
          <p:cNvPr id="103" name="Google Shape;103;p16"/>
          <p:cNvPicPr preferRelativeResize="0"/>
          <p:nvPr/>
        </p:nvPicPr>
        <p:blipFill rotWithShape="1">
          <a:blip r:embed="rId2">
            <a:alphaModFix/>
          </a:blip>
          <a:srcRect b="0" l="0" r="0" t="0"/>
          <a:stretch/>
        </p:blipFill>
        <p:spPr>
          <a:xfrm>
            <a:off x="352014" y="4573128"/>
            <a:ext cx="402029" cy="4338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Statement Photo Bg - Reverse">
  <p:cSld name="Statement Photo Bg - Reverse">
    <p:bg>
      <p:bgPr>
        <a:solidFill>
          <a:schemeClr val="dk1"/>
        </a:solidFill>
      </p:bgPr>
    </p:bg>
    <p:spTree>
      <p:nvGrpSpPr>
        <p:cNvPr id="104" name="Shape 104"/>
        <p:cNvGrpSpPr/>
        <p:nvPr/>
      </p:nvGrpSpPr>
      <p:grpSpPr>
        <a:xfrm>
          <a:off x="0" y="0"/>
          <a:ext cx="0" cy="0"/>
          <a:chOff x="0" y="0"/>
          <a:chExt cx="0" cy="0"/>
        </a:xfrm>
      </p:grpSpPr>
      <p:sp>
        <p:nvSpPr>
          <p:cNvPr id="105" name="Google Shape;105;p17"/>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Verizon NHG TX"/>
              <a:buNone/>
              <a:defRPr b="1" i="0" sz="1200" u="none" cap="none" strike="noStrike">
                <a:solidFill>
                  <a:schemeClr val="lt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06" name="Google Shape;106;p17"/>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p1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7"/>
          <p:cNvSpPr txBox="1"/>
          <p:nvPr/>
        </p:nvSpPr>
        <p:spPr>
          <a:xfrm>
            <a:off x="1012342"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109" name="Google Shape;109;p17"/>
          <p:cNvPicPr preferRelativeResize="0"/>
          <p:nvPr/>
        </p:nvPicPr>
        <p:blipFill rotWithShape="1">
          <a:blip r:embed="rId2">
            <a:alphaModFix/>
          </a:blip>
          <a:srcRect b="0" l="0" r="0" t="0"/>
          <a:stretch/>
        </p:blipFill>
        <p:spPr>
          <a:xfrm>
            <a:off x="352014" y="4573128"/>
            <a:ext cx="402029" cy="4338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Statement - Red">
  <p:cSld name="Statement - Red">
    <p:bg>
      <p:bgPr>
        <a:solidFill>
          <a:schemeClr val="accent1"/>
        </a:solidFill>
      </p:bgPr>
    </p:bg>
    <p:spTree>
      <p:nvGrpSpPr>
        <p:cNvPr id="110" name="Shape 110"/>
        <p:cNvGrpSpPr/>
        <p:nvPr/>
      </p:nvGrpSpPr>
      <p:grpSpPr>
        <a:xfrm>
          <a:off x="0" y="0"/>
          <a:ext cx="0" cy="0"/>
          <a:chOff x="0" y="0"/>
          <a:chExt cx="0" cy="0"/>
        </a:xfrm>
      </p:grpSpPr>
      <p:sp>
        <p:nvSpPr>
          <p:cNvPr id="111" name="Google Shape;111;p18"/>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1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pic>
        <p:nvPicPr>
          <p:cNvPr id="113" name="Google Shape;113;p18"/>
          <p:cNvPicPr preferRelativeResize="0"/>
          <p:nvPr/>
        </p:nvPicPr>
        <p:blipFill rotWithShape="1">
          <a:blip r:embed="rId2">
            <a:alphaModFix/>
          </a:blip>
          <a:srcRect b="0" l="0" r="0" t="0"/>
          <a:stretch/>
        </p:blipFill>
        <p:spPr>
          <a:xfrm>
            <a:off x="352014" y="4573128"/>
            <a:ext cx="402022" cy="4338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Q&amp;A">
  <p:cSld name="Q&amp;A">
    <p:bg>
      <p:bgPr>
        <a:solidFill>
          <a:schemeClr val="dk1"/>
        </a:solidFill>
      </p:bgPr>
    </p:bg>
    <p:spTree>
      <p:nvGrpSpPr>
        <p:cNvPr id="114" name="Shape 114"/>
        <p:cNvGrpSpPr/>
        <p:nvPr/>
      </p:nvGrpSpPr>
      <p:grpSpPr>
        <a:xfrm>
          <a:off x="0" y="0"/>
          <a:ext cx="0" cy="0"/>
          <a:chOff x="0" y="0"/>
          <a:chExt cx="0" cy="0"/>
        </a:xfrm>
      </p:grpSpPr>
      <p:pic>
        <p:nvPicPr>
          <p:cNvPr id="115" name="Google Shape;115;p19"/>
          <p:cNvPicPr preferRelativeResize="0"/>
          <p:nvPr/>
        </p:nvPicPr>
        <p:blipFill rotWithShape="1">
          <a:blip r:embed="rId2">
            <a:alphaModFix/>
          </a:blip>
          <a:srcRect b="0" l="0" r="0" t="0"/>
          <a:stretch/>
        </p:blipFill>
        <p:spPr>
          <a:xfrm>
            <a:off x="6350" y="6350"/>
            <a:ext cx="9131298" cy="5130800"/>
          </a:xfrm>
          <a:prstGeom prst="rect">
            <a:avLst/>
          </a:prstGeom>
          <a:noFill/>
          <a:ln>
            <a:noFill/>
          </a:ln>
        </p:spPr>
      </p:pic>
      <p:sp>
        <p:nvSpPr>
          <p:cNvPr id="116" name="Google Shape;116;p1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9"/>
          <p:cNvSpPr txBox="1"/>
          <p:nvPr/>
        </p:nvSpPr>
        <p:spPr>
          <a:xfrm>
            <a:off x="1012342"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118" name="Google Shape;118;p19"/>
          <p:cNvPicPr preferRelativeResize="0"/>
          <p:nvPr/>
        </p:nvPicPr>
        <p:blipFill rotWithShape="1">
          <a:blip r:embed="rId3">
            <a:alphaModFix/>
          </a:blip>
          <a:srcRect b="0" l="0" r="0" t="0"/>
          <a:stretch/>
        </p:blipFill>
        <p:spPr>
          <a:xfrm>
            <a:off x="352014" y="4573128"/>
            <a:ext cx="402029" cy="43384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ppendix">
  <p:cSld name="Appendix">
    <p:bg>
      <p:bgPr>
        <a:solidFill>
          <a:schemeClr val="dk1"/>
        </a:solidFill>
      </p:bgPr>
    </p:bg>
    <p:spTree>
      <p:nvGrpSpPr>
        <p:cNvPr id="119" name="Shape 119"/>
        <p:cNvGrpSpPr/>
        <p:nvPr/>
      </p:nvGrpSpPr>
      <p:grpSpPr>
        <a:xfrm>
          <a:off x="0" y="0"/>
          <a:ext cx="0" cy="0"/>
          <a:chOff x="0" y="0"/>
          <a:chExt cx="0" cy="0"/>
        </a:xfrm>
      </p:grpSpPr>
      <p:pic>
        <p:nvPicPr>
          <p:cNvPr id="120" name="Google Shape;120;p20"/>
          <p:cNvPicPr preferRelativeResize="0"/>
          <p:nvPr/>
        </p:nvPicPr>
        <p:blipFill rotWithShape="1">
          <a:blip r:embed="rId2">
            <a:alphaModFix/>
          </a:blip>
          <a:srcRect b="0" l="0" r="0" t="0"/>
          <a:stretch/>
        </p:blipFill>
        <p:spPr>
          <a:xfrm>
            <a:off x="6350" y="6350"/>
            <a:ext cx="9131298" cy="5130800"/>
          </a:xfrm>
          <a:prstGeom prst="rect">
            <a:avLst/>
          </a:prstGeom>
          <a:noFill/>
          <a:ln>
            <a:noFill/>
          </a:ln>
        </p:spPr>
      </p:pic>
      <p:sp>
        <p:nvSpPr>
          <p:cNvPr id="121" name="Google Shape;121;p2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23" name="Google Shape;123;p20"/>
          <p:cNvSpPr txBox="1"/>
          <p:nvPr/>
        </p:nvSpPr>
        <p:spPr>
          <a:xfrm>
            <a:off x="1012342"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124" name="Google Shape;124;p20"/>
          <p:cNvPicPr preferRelativeResize="0"/>
          <p:nvPr/>
        </p:nvPicPr>
        <p:blipFill rotWithShape="1">
          <a:blip r:embed="rId3">
            <a:alphaModFix/>
          </a:blip>
          <a:srcRect b="0" l="0" r="0" t="0"/>
          <a:stretch/>
        </p:blipFill>
        <p:spPr>
          <a:xfrm>
            <a:off x="352014" y="4573128"/>
            <a:ext cx="402029" cy="4338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Cover - Reverse">
  <p:cSld name="Cover slide - wht_1">
    <p:bg>
      <p:bgPr>
        <a:solidFill>
          <a:schemeClr val="dk1"/>
        </a:solidFill>
      </p:bgPr>
    </p:bg>
    <p:spTree>
      <p:nvGrpSpPr>
        <p:cNvPr id="20" name="Shape 20"/>
        <p:cNvGrpSpPr/>
        <p:nvPr/>
      </p:nvGrpSpPr>
      <p:grpSpPr>
        <a:xfrm>
          <a:off x="0" y="0"/>
          <a:ext cx="0" cy="0"/>
          <a:chOff x="0" y="0"/>
          <a:chExt cx="0" cy="0"/>
        </a:xfrm>
      </p:grpSpPr>
      <p:sp>
        <p:nvSpPr>
          <p:cNvPr id="21" name="Google Shape;21;p3"/>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Verizon NHG DS"/>
              <a:buNone/>
              <a:defRPr b="1" i="0" sz="6000">
                <a:solidFill>
                  <a:schemeClr val="lt1"/>
                </a:solidFill>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3"/>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Verizon NHG TX"/>
              <a:buNone/>
              <a:defRPr b="0" i="0" sz="2400">
                <a:solidFill>
                  <a:schemeClr val="lt1"/>
                </a:solidFill>
                <a:latin typeface="Verizon NHG TX"/>
                <a:ea typeface="Verizon NHG TX"/>
                <a:cs typeface="Verizon NHG TX"/>
                <a:sym typeface="Verizon NHG TX"/>
              </a:defRPr>
            </a:lvl1pPr>
            <a:lvl2pPr lvl="1" rtl="0" algn="l">
              <a:lnSpc>
                <a:spcPct val="80000"/>
              </a:lnSpc>
              <a:spcBef>
                <a:spcPts val="900"/>
              </a:spcBef>
              <a:spcAft>
                <a:spcPts val="0"/>
              </a:spcAft>
              <a:buClr>
                <a:schemeClr val="lt1"/>
              </a:buClr>
              <a:buSzPts val="2000"/>
              <a:buFont typeface="Verizon NHG TX"/>
              <a:buNone/>
              <a:defRPr b="1" sz="2000">
                <a:solidFill>
                  <a:schemeClr val="lt1"/>
                </a:solidFill>
              </a:defRPr>
            </a:lvl2pPr>
            <a:lvl3pPr lvl="2" rtl="0" algn="l">
              <a:lnSpc>
                <a:spcPct val="80000"/>
              </a:lnSpc>
              <a:spcBef>
                <a:spcPts val="900"/>
              </a:spcBef>
              <a:spcAft>
                <a:spcPts val="0"/>
              </a:spcAft>
              <a:buClr>
                <a:schemeClr val="lt1"/>
              </a:buClr>
              <a:buSzPts val="20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23" name="Google Shape;23;p3"/>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izon NHG TX"/>
              <a:ea typeface="Verizon NHG TX"/>
              <a:cs typeface="Verizon NHG TX"/>
              <a:sym typeface="Verizon NHG TX"/>
            </a:endParaRPr>
          </a:p>
        </p:txBody>
      </p:sp>
      <p:pic>
        <p:nvPicPr>
          <p:cNvPr id="24" name="Google Shape;24;p3"/>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Purpose">
  <p:cSld name="Purpose-Positive">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2">
            <a:alphaModFix/>
          </a:blip>
          <a:stretch>
            <a:fillRect/>
          </a:stretch>
        </p:blipFill>
        <p:spPr>
          <a:xfrm>
            <a:off x="3209112" y="1596165"/>
            <a:ext cx="2725775" cy="1951176"/>
          </a:xfrm>
          <a:prstGeom prst="rect">
            <a:avLst/>
          </a:prstGeom>
          <a:noFill/>
          <a:ln>
            <a:noFill/>
          </a:ln>
        </p:spPr>
      </p:pic>
      <p:sp>
        <p:nvSpPr>
          <p:cNvPr id="127" name="Google Shape;127;p21"/>
          <p:cNvSpPr/>
          <p:nvPr/>
        </p:nvSpPr>
        <p:spPr>
          <a:xfrm>
            <a:off x="316259" y="4599501"/>
            <a:ext cx="6435300" cy="398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izon NHG TX"/>
              <a:ea typeface="Verizon NHG TX"/>
              <a:cs typeface="Verizon NHG TX"/>
              <a:sym typeface="Verizon NHG TX"/>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Purpose - Reverse">
  <p:cSld name="Purpose-Reverse">
    <p:bg>
      <p:bgPr>
        <a:solidFill>
          <a:schemeClr val="dk1"/>
        </a:solidFill>
      </p:bgPr>
    </p:bg>
    <p:spTree>
      <p:nvGrpSpPr>
        <p:cNvPr id="128" name="Shape 128"/>
        <p:cNvGrpSpPr/>
        <p:nvPr/>
      </p:nvGrpSpPr>
      <p:grpSpPr>
        <a:xfrm>
          <a:off x="0" y="0"/>
          <a:ext cx="0" cy="0"/>
          <a:chOff x="0" y="0"/>
          <a:chExt cx="0" cy="0"/>
        </a:xfrm>
      </p:grpSpPr>
      <p:pic>
        <p:nvPicPr>
          <p:cNvPr id="129" name="Google Shape;129;p22"/>
          <p:cNvPicPr preferRelativeResize="0"/>
          <p:nvPr/>
        </p:nvPicPr>
        <p:blipFill rotWithShape="1">
          <a:blip r:embed="rId2">
            <a:alphaModFix/>
          </a:blip>
          <a:srcRect b="0" l="0" r="0" t="0"/>
          <a:stretch/>
        </p:blipFill>
        <p:spPr>
          <a:xfrm>
            <a:off x="3209112" y="1596165"/>
            <a:ext cx="2725775" cy="1951176"/>
          </a:xfrm>
          <a:prstGeom prst="rect">
            <a:avLst/>
          </a:prstGeom>
          <a:noFill/>
          <a:ln>
            <a:noFill/>
          </a:ln>
        </p:spPr>
      </p:pic>
      <p:sp>
        <p:nvSpPr>
          <p:cNvPr id="130" name="Google Shape;130;p22"/>
          <p:cNvSpPr/>
          <p:nvPr/>
        </p:nvSpPr>
        <p:spPr>
          <a:xfrm>
            <a:off x="316259" y="4599501"/>
            <a:ext cx="6435300" cy="3987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izon NHG TX"/>
              <a:ea typeface="Verizon NHG TX"/>
              <a:cs typeface="Verizon NHG TX"/>
              <a:sym typeface="Verizon NHG TX"/>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Forward Together">
  <p:cSld name="ForwardTogether-Positive">
    <p:spTree>
      <p:nvGrpSpPr>
        <p:cNvPr id="131" name="Shape 131"/>
        <p:cNvGrpSpPr/>
        <p:nvPr/>
      </p:nvGrpSpPr>
      <p:grpSpPr>
        <a:xfrm>
          <a:off x="0" y="0"/>
          <a:ext cx="0" cy="0"/>
          <a:chOff x="0" y="0"/>
          <a:chExt cx="0" cy="0"/>
        </a:xfrm>
      </p:grpSpPr>
      <p:pic>
        <p:nvPicPr>
          <p:cNvPr id="132" name="Google Shape;132;p23"/>
          <p:cNvPicPr preferRelativeResize="0"/>
          <p:nvPr/>
        </p:nvPicPr>
        <p:blipFill>
          <a:blip r:embed="rId2">
            <a:alphaModFix/>
          </a:blip>
          <a:stretch>
            <a:fillRect/>
          </a:stretch>
        </p:blipFill>
        <p:spPr>
          <a:xfrm>
            <a:off x="1789088" y="585113"/>
            <a:ext cx="5565824" cy="3973274"/>
          </a:xfrm>
          <a:prstGeom prst="rect">
            <a:avLst/>
          </a:prstGeom>
          <a:noFill/>
          <a:ln>
            <a:noFill/>
          </a:ln>
        </p:spPr>
      </p:pic>
      <p:sp>
        <p:nvSpPr>
          <p:cNvPr id="133" name="Google Shape;133;p23"/>
          <p:cNvSpPr/>
          <p:nvPr/>
        </p:nvSpPr>
        <p:spPr>
          <a:xfrm>
            <a:off x="316259" y="4599501"/>
            <a:ext cx="6435300" cy="398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izon NHG TX"/>
              <a:ea typeface="Verizon NHG TX"/>
              <a:cs typeface="Verizon NHG TX"/>
              <a:sym typeface="Verizon NHG TX"/>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Forward Together - Reverse">
  <p:cSld name="ForwardTogether-Reverse">
    <p:bg>
      <p:bgPr>
        <a:solidFill>
          <a:schemeClr val="dk1"/>
        </a:solidFill>
      </p:bgPr>
    </p:bg>
    <p:spTree>
      <p:nvGrpSpPr>
        <p:cNvPr id="134" name="Shape 134"/>
        <p:cNvGrpSpPr/>
        <p:nvPr/>
      </p:nvGrpSpPr>
      <p:grpSpPr>
        <a:xfrm>
          <a:off x="0" y="0"/>
          <a:ext cx="0" cy="0"/>
          <a:chOff x="0" y="0"/>
          <a:chExt cx="0" cy="0"/>
        </a:xfrm>
      </p:grpSpPr>
      <p:pic>
        <p:nvPicPr>
          <p:cNvPr id="135" name="Google Shape;135;p24"/>
          <p:cNvPicPr preferRelativeResize="0"/>
          <p:nvPr/>
        </p:nvPicPr>
        <p:blipFill rotWithShape="1">
          <a:blip r:embed="rId2">
            <a:alphaModFix/>
          </a:blip>
          <a:srcRect b="0" l="0" r="0" t="0"/>
          <a:stretch/>
        </p:blipFill>
        <p:spPr>
          <a:xfrm>
            <a:off x="1789088" y="585113"/>
            <a:ext cx="5565824" cy="3973274"/>
          </a:xfrm>
          <a:prstGeom prst="rect">
            <a:avLst/>
          </a:prstGeom>
          <a:noFill/>
          <a:ln>
            <a:noFill/>
          </a:ln>
        </p:spPr>
      </p:pic>
      <p:sp>
        <p:nvSpPr>
          <p:cNvPr id="136" name="Google Shape;136;p24"/>
          <p:cNvSpPr/>
          <p:nvPr/>
        </p:nvSpPr>
        <p:spPr>
          <a:xfrm>
            <a:off x="316259" y="4599501"/>
            <a:ext cx="6435300" cy="3987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izon NHG TX"/>
              <a:ea typeface="Verizon NHG TX"/>
              <a:cs typeface="Verizon NHG TX"/>
              <a:sym typeface="Verizon NHG TX"/>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ForwardTogether">
  <p:cSld name="#ForwardTogether-Positive">
    <p:spTree>
      <p:nvGrpSpPr>
        <p:cNvPr id="137" name="Shape 137"/>
        <p:cNvGrpSpPr/>
        <p:nvPr/>
      </p:nvGrpSpPr>
      <p:grpSpPr>
        <a:xfrm>
          <a:off x="0" y="0"/>
          <a:ext cx="0" cy="0"/>
          <a:chOff x="0" y="0"/>
          <a:chExt cx="0" cy="0"/>
        </a:xfrm>
      </p:grpSpPr>
      <p:pic>
        <p:nvPicPr>
          <p:cNvPr id="138" name="Google Shape;138;p25"/>
          <p:cNvPicPr preferRelativeResize="0"/>
          <p:nvPr/>
        </p:nvPicPr>
        <p:blipFill>
          <a:blip r:embed="rId2">
            <a:alphaModFix/>
          </a:blip>
          <a:stretch>
            <a:fillRect/>
          </a:stretch>
        </p:blipFill>
        <p:spPr>
          <a:xfrm>
            <a:off x="1909775" y="2094675"/>
            <a:ext cx="5324452" cy="954150"/>
          </a:xfrm>
          <a:prstGeom prst="rect">
            <a:avLst/>
          </a:prstGeom>
          <a:noFill/>
          <a:ln>
            <a:noFill/>
          </a:ln>
        </p:spPr>
      </p:pic>
      <p:sp>
        <p:nvSpPr>
          <p:cNvPr id="139" name="Google Shape;139;p25"/>
          <p:cNvSpPr/>
          <p:nvPr/>
        </p:nvSpPr>
        <p:spPr>
          <a:xfrm>
            <a:off x="316259" y="4599501"/>
            <a:ext cx="6435300" cy="398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izon NHG TX"/>
              <a:ea typeface="Verizon NHG TX"/>
              <a:cs typeface="Verizon NHG TX"/>
              <a:sym typeface="Verizon NHG TX"/>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ForwardTogether - Reverse">
  <p:cSld name="#ForwardTogether-Reverse">
    <p:bg>
      <p:bgPr>
        <a:solidFill>
          <a:schemeClr val="dk1"/>
        </a:solidFill>
      </p:bgPr>
    </p:bg>
    <p:spTree>
      <p:nvGrpSpPr>
        <p:cNvPr id="140" name="Shape 140"/>
        <p:cNvGrpSpPr/>
        <p:nvPr/>
      </p:nvGrpSpPr>
      <p:grpSpPr>
        <a:xfrm>
          <a:off x="0" y="0"/>
          <a:ext cx="0" cy="0"/>
          <a:chOff x="0" y="0"/>
          <a:chExt cx="0" cy="0"/>
        </a:xfrm>
      </p:grpSpPr>
      <p:pic>
        <p:nvPicPr>
          <p:cNvPr id="141" name="Google Shape;141;p26"/>
          <p:cNvPicPr preferRelativeResize="0"/>
          <p:nvPr/>
        </p:nvPicPr>
        <p:blipFill rotWithShape="1">
          <a:blip r:embed="rId2">
            <a:alphaModFix/>
          </a:blip>
          <a:srcRect b="0" l="0" r="0" t="0"/>
          <a:stretch/>
        </p:blipFill>
        <p:spPr>
          <a:xfrm>
            <a:off x="1909775" y="2094675"/>
            <a:ext cx="5324452" cy="954150"/>
          </a:xfrm>
          <a:prstGeom prst="rect">
            <a:avLst/>
          </a:prstGeom>
          <a:noFill/>
          <a:ln>
            <a:noFill/>
          </a:ln>
        </p:spPr>
      </p:pic>
      <p:sp>
        <p:nvSpPr>
          <p:cNvPr id="142" name="Google Shape;142;p26"/>
          <p:cNvSpPr/>
          <p:nvPr/>
        </p:nvSpPr>
        <p:spPr>
          <a:xfrm>
            <a:off x="316259" y="4599501"/>
            <a:ext cx="6435300" cy="3987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izon NHG TX"/>
              <a:ea typeface="Verizon NHG TX"/>
              <a:cs typeface="Verizon NHG TX"/>
              <a:sym typeface="Verizon NHG TX"/>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Sign Off">
  <p:cSld name="Sign Off">
    <p:spTree>
      <p:nvGrpSpPr>
        <p:cNvPr id="143" name="Shape 143"/>
        <p:cNvGrpSpPr/>
        <p:nvPr/>
      </p:nvGrpSpPr>
      <p:grpSpPr>
        <a:xfrm>
          <a:off x="0" y="0"/>
          <a:ext cx="0" cy="0"/>
          <a:chOff x="0" y="0"/>
          <a:chExt cx="0" cy="0"/>
        </a:xfrm>
      </p:grpSpPr>
      <p:pic>
        <p:nvPicPr>
          <p:cNvPr id="144" name="Google Shape;144;p27"/>
          <p:cNvPicPr preferRelativeResize="0"/>
          <p:nvPr/>
        </p:nvPicPr>
        <p:blipFill rotWithShape="1">
          <a:blip r:embed="rId2">
            <a:alphaModFix/>
          </a:blip>
          <a:srcRect b="0" l="0" r="0" t="0"/>
          <a:stretch/>
        </p:blipFill>
        <p:spPr>
          <a:xfrm>
            <a:off x="3027947" y="1884811"/>
            <a:ext cx="3344138" cy="1239561"/>
          </a:xfrm>
          <a:prstGeom prst="rect">
            <a:avLst/>
          </a:prstGeom>
          <a:noFill/>
          <a:ln>
            <a:noFill/>
          </a:ln>
        </p:spPr>
      </p:pic>
      <p:sp>
        <p:nvSpPr>
          <p:cNvPr id="145" name="Google Shape;145;p27"/>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Sign Off - Reverse">
  <p:cSld name="Sign Off - Reverse">
    <p:bg>
      <p:bgPr>
        <a:solidFill>
          <a:schemeClr val="dk1"/>
        </a:solidFill>
      </p:bgPr>
    </p:bg>
    <p:spTree>
      <p:nvGrpSpPr>
        <p:cNvPr id="146" name="Shape 146"/>
        <p:cNvGrpSpPr/>
        <p:nvPr/>
      </p:nvGrpSpPr>
      <p:grpSpPr>
        <a:xfrm>
          <a:off x="0" y="0"/>
          <a:ext cx="0" cy="0"/>
          <a:chOff x="0" y="0"/>
          <a:chExt cx="0" cy="0"/>
        </a:xfrm>
      </p:grpSpPr>
      <p:pic>
        <p:nvPicPr>
          <p:cNvPr id="147" name="Google Shape;147;p28"/>
          <p:cNvPicPr preferRelativeResize="0"/>
          <p:nvPr/>
        </p:nvPicPr>
        <p:blipFill rotWithShape="1">
          <a:blip r:embed="rId2">
            <a:alphaModFix/>
          </a:blip>
          <a:srcRect b="0" l="0" r="0" t="0"/>
          <a:stretch/>
        </p:blipFill>
        <p:spPr>
          <a:xfrm>
            <a:off x="3027947" y="1884811"/>
            <a:ext cx="3344138" cy="1239561"/>
          </a:xfrm>
          <a:prstGeom prst="rect">
            <a:avLst/>
          </a:prstGeom>
          <a:noFill/>
          <a:ln>
            <a:noFill/>
          </a:ln>
        </p:spPr>
      </p:pic>
      <p:sp>
        <p:nvSpPr>
          <p:cNvPr id="148" name="Google Shape;148;p28"/>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External Sign Off">
  <p:cSld name="External Sign Off">
    <p:spTree>
      <p:nvGrpSpPr>
        <p:cNvPr id="149" name="Shape 149"/>
        <p:cNvGrpSpPr/>
        <p:nvPr/>
      </p:nvGrpSpPr>
      <p:grpSpPr>
        <a:xfrm>
          <a:off x="0" y="0"/>
          <a:ext cx="0" cy="0"/>
          <a:chOff x="0" y="0"/>
          <a:chExt cx="0" cy="0"/>
        </a:xfrm>
      </p:grpSpPr>
      <p:sp>
        <p:nvSpPr>
          <p:cNvPr id="150" name="Google Shape;150;p29"/>
          <p:cNvSpPr/>
          <p:nvPr/>
        </p:nvSpPr>
        <p:spPr>
          <a:xfrm>
            <a:off x="316259" y="4599501"/>
            <a:ext cx="6435300" cy="398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izon NHG TX"/>
              <a:ea typeface="Verizon NHG TX"/>
              <a:cs typeface="Verizon NHG TX"/>
              <a:sym typeface="Verizon NHG TX"/>
            </a:endParaRPr>
          </a:p>
        </p:txBody>
      </p:sp>
      <p:pic>
        <p:nvPicPr>
          <p:cNvPr id="151" name="Google Shape;151;p29"/>
          <p:cNvPicPr preferRelativeResize="0"/>
          <p:nvPr/>
        </p:nvPicPr>
        <p:blipFill>
          <a:blip r:embed="rId2">
            <a:alphaModFix/>
          </a:blip>
          <a:stretch>
            <a:fillRect/>
          </a:stretch>
        </p:blipFill>
        <p:spPr>
          <a:xfrm>
            <a:off x="2207125" y="72650"/>
            <a:ext cx="4729752" cy="4998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External Sign Off - Reverse">
  <p:cSld name="External Sign Off - Reverse">
    <p:bg>
      <p:bgPr>
        <a:solidFill>
          <a:schemeClr val="dk1"/>
        </a:solidFill>
      </p:bgPr>
    </p:bg>
    <p:spTree>
      <p:nvGrpSpPr>
        <p:cNvPr id="152" name="Shape 152"/>
        <p:cNvGrpSpPr/>
        <p:nvPr/>
      </p:nvGrpSpPr>
      <p:grpSpPr>
        <a:xfrm>
          <a:off x="0" y="0"/>
          <a:ext cx="0" cy="0"/>
          <a:chOff x="0" y="0"/>
          <a:chExt cx="0" cy="0"/>
        </a:xfrm>
      </p:grpSpPr>
      <p:sp>
        <p:nvSpPr>
          <p:cNvPr id="153" name="Google Shape;153;p30"/>
          <p:cNvSpPr/>
          <p:nvPr/>
        </p:nvSpPr>
        <p:spPr>
          <a:xfrm>
            <a:off x="316259" y="4599501"/>
            <a:ext cx="6435300" cy="3987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izon NHG TX"/>
              <a:ea typeface="Verizon NHG TX"/>
              <a:cs typeface="Verizon NHG TX"/>
              <a:sym typeface="Verizon NHG TX"/>
            </a:endParaRPr>
          </a:p>
        </p:txBody>
      </p:sp>
      <p:pic>
        <p:nvPicPr>
          <p:cNvPr id="154" name="Google Shape;154;p30"/>
          <p:cNvPicPr preferRelativeResize="0"/>
          <p:nvPr/>
        </p:nvPicPr>
        <p:blipFill>
          <a:blip r:embed="rId2">
            <a:alphaModFix/>
          </a:blip>
          <a:stretch>
            <a:fillRect/>
          </a:stretch>
        </p:blipFill>
        <p:spPr>
          <a:xfrm>
            <a:off x="2207125" y="72650"/>
            <a:ext cx="4729752" cy="4998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External Cover">
  <p:cSld name="Cover slide - wht_2">
    <p:spTree>
      <p:nvGrpSpPr>
        <p:cNvPr id="25" name="Shape 25"/>
        <p:cNvGrpSpPr/>
        <p:nvPr/>
      </p:nvGrpSpPr>
      <p:grpSpPr>
        <a:xfrm>
          <a:off x="0" y="0"/>
          <a:ext cx="0" cy="0"/>
          <a:chOff x="0" y="0"/>
          <a:chExt cx="0" cy="0"/>
        </a:xfrm>
      </p:grpSpPr>
      <p:sp>
        <p:nvSpPr>
          <p:cNvPr id="26" name="Google Shape;26;p4"/>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28" name="Google Shape;28;p4"/>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izon NHG TX"/>
              <a:ea typeface="Verizon NHG TX"/>
              <a:cs typeface="Verizon NHG TX"/>
              <a:sym typeface="Verizon NHG TX"/>
            </a:endParaRPr>
          </a:p>
        </p:txBody>
      </p:sp>
      <p:pic>
        <p:nvPicPr>
          <p:cNvPr id="29" name="Google Shape;29;p4"/>
          <p:cNvPicPr preferRelativeResize="0"/>
          <p:nvPr/>
        </p:nvPicPr>
        <p:blipFill rotWithShape="1">
          <a:blip r:embed="rId2">
            <a:alphaModFix/>
          </a:blip>
          <a:srcRect b="0" l="0" r="0" t="0"/>
          <a:stretch/>
        </p:blipFill>
        <p:spPr>
          <a:xfrm>
            <a:off x="351886" y="4584645"/>
            <a:ext cx="1123624" cy="42173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External Cover - Reverse">
  <p:cSld name="Cover slide - wht_1_1">
    <p:bg>
      <p:bgPr>
        <a:solidFill>
          <a:schemeClr val="dk1"/>
        </a:solidFill>
      </p:bgPr>
    </p:bg>
    <p:spTree>
      <p:nvGrpSpPr>
        <p:cNvPr id="30" name="Shape 30"/>
        <p:cNvGrpSpPr/>
        <p:nvPr/>
      </p:nvGrpSpPr>
      <p:grpSpPr>
        <a:xfrm>
          <a:off x="0" y="0"/>
          <a:ext cx="0" cy="0"/>
          <a:chOff x="0" y="0"/>
          <a:chExt cx="0" cy="0"/>
        </a:xfrm>
      </p:grpSpPr>
      <p:sp>
        <p:nvSpPr>
          <p:cNvPr id="31" name="Google Shape;31;p5"/>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Verizon NHG DS"/>
              <a:buNone/>
              <a:defRPr b="1" i="0" sz="6000">
                <a:solidFill>
                  <a:schemeClr val="lt1"/>
                </a:solidFill>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5"/>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Verizon NHG TX"/>
              <a:buNone/>
              <a:defRPr b="0" i="0" sz="2400">
                <a:solidFill>
                  <a:schemeClr val="lt1"/>
                </a:solidFill>
                <a:latin typeface="Verizon NHG TX"/>
                <a:ea typeface="Verizon NHG TX"/>
                <a:cs typeface="Verizon NHG TX"/>
                <a:sym typeface="Verizon NHG TX"/>
              </a:defRPr>
            </a:lvl1pPr>
            <a:lvl2pPr lvl="1" rtl="0" algn="l">
              <a:lnSpc>
                <a:spcPct val="80000"/>
              </a:lnSpc>
              <a:spcBef>
                <a:spcPts val="900"/>
              </a:spcBef>
              <a:spcAft>
                <a:spcPts val="0"/>
              </a:spcAft>
              <a:buClr>
                <a:schemeClr val="lt1"/>
              </a:buClr>
              <a:buSzPts val="2000"/>
              <a:buFont typeface="Verizon NHG TX"/>
              <a:buNone/>
              <a:defRPr b="1" sz="2000">
                <a:solidFill>
                  <a:schemeClr val="lt1"/>
                </a:solidFill>
              </a:defRPr>
            </a:lvl2pPr>
            <a:lvl3pPr lvl="2" rtl="0" algn="l">
              <a:lnSpc>
                <a:spcPct val="80000"/>
              </a:lnSpc>
              <a:spcBef>
                <a:spcPts val="900"/>
              </a:spcBef>
              <a:spcAft>
                <a:spcPts val="0"/>
              </a:spcAft>
              <a:buClr>
                <a:schemeClr val="lt1"/>
              </a:buClr>
              <a:buSzPts val="20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33" name="Google Shape;33;p5"/>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izon NHG TX"/>
              <a:ea typeface="Verizon NHG TX"/>
              <a:cs typeface="Verizon NHG TX"/>
              <a:sym typeface="Verizon NHG TX"/>
            </a:endParaRPr>
          </a:p>
        </p:txBody>
      </p:sp>
      <p:pic>
        <p:nvPicPr>
          <p:cNvPr id="34" name="Google Shape;34;p5"/>
          <p:cNvPicPr preferRelativeResize="0"/>
          <p:nvPr/>
        </p:nvPicPr>
        <p:blipFill rotWithShape="1">
          <a:blip r:embed="rId2">
            <a:alphaModFix/>
          </a:blip>
          <a:srcRect b="0" l="0" r="0" t="0"/>
          <a:stretch/>
        </p:blipFill>
        <p:spPr>
          <a:xfrm>
            <a:off x="351886" y="4584645"/>
            <a:ext cx="1123624" cy="42173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ection Header">
  <p:cSld name="Section Header">
    <p:bg>
      <p:bgPr>
        <a:solidFill>
          <a:schemeClr val="dk1"/>
        </a:solidFill>
      </p:bgPr>
    </p:bg>
    <p:spTree>
      <p:nvGrpSpPr>
        <p:cNvPr id="35" name="Shape 35"/>
        <p:cNvGrpSpPr/>
        <p:nvPr/>
      </p:nvGrpSpPr>
      <p:grpSpPr>
        <a:xfrm>
          <a:off x="0" y="0"/>
          <a:ext cx="0" cy="0"/>
          <a:chOff x="0" y="0"/>
          <a:chExt cx="0" cy="0"/>
        </a:xfrm>
      </p:grpSpPr>
      <p:sp>
        <p:nvSpPr>
          <p:cNvPr id="36" name="Google Shape;36;p6"/>
          <p:cNvSpPr txBox="1"/>
          <p:nvPr>
            <p:ph type="title"/>
          </p:nvPr>
        </p:nvSpPr>
        <p:spPr>
          <a:xfrm>
            <a:off x="457200" y="594359"/>
            <a:ext cx="7086600" cy="14136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lt1"/>
              </a:buClr>
              <a:buSzPts val="4000"/>
              <a:buFont typeface="Verizon NHG DS"/>
              <a:buNone/>
              <a:defRPr b="1" sz="400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6"/>
          <p:cNvSpPr txBox="1"/>
          <p:nvPr>
            <p:ph idx="1" type="body"/>
          </p:nvPr>
        </p:nvSpPr>
        <p:spPr>
          <a:xfrm>
            <a:off x="457200" y="2057400"/>
            <a:ext cx="7086600" cy="2381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lt1"/>
              </a:buClr>
              <a:buSzPts val="1800"/>
              <a:buFont typeface="Verizon NHG TX"/>
              <a:buNone/>
              <a:defRPr b="0" i="0" sz="1800">
                <a:solidFill>
                  <a:schemeClr val="lt1"/>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1"/>
              </a:buClr>
              <a:buSzPts val="1800"/>
              <a:buFont typeface="Verizon NHG TX"/>
              <a:buNone/>
              <a:defRPr b="0" i="0" sz="1800">
                <a:solidFill>
                  <a:schemeClr val="lt1"/>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lt1"/>
              </a:buClr>
              <a:buSzPts val="1800"/>
              <a:buChar char="•"/>
              <a:defRPr b="0" i="0" sz="1800">
                <a:solidFill>
                  <a:schemeClr val="lt1"/>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1"/>
              </a:buClr>
              <a:buSzPts val="1800"/>
              <a:buChar char="–"/>
              <a:defRPr b="0" i="0" sz="1800">
                <a:solidFill>
                  <a:schemeClr val="lt1"/>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1"/>
              </a:buClr>
              <a:buSzPts val="1800"/>
              <a:buChar char="–"/>
              <a:defRPr b="0" i="0" sz="1800">
                <a:solidFill>
                  <a:schemeClr val="lt1"/>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38" name="Google Shape;38;p6"/>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39" name="Google Shape;39;p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6"/>
          <p:cNvSpPr txBox="1"/>
          <p:nvPr/>
        </p:nvSpPr>
        <p:spPr>
          <a:xfrm>
            <a:off x="1012342"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Agenda">
  <p:cSld name="Agenda">
    <p:spTree>
      <p:nvGrpSpPr>
        <p:cNvPr id="41" name="Shape 41"/>
        <p:cNvGrpSpPr/>
        <p:nvPr/>
      </p:nvGrpSpPr>
      <p:grpSpPr>
        <a:xfrm>
          <a:off x="0" y="0"/>
          <a:ext cx="0" cy="0"/>
          <a:chOff x="0" y="0"/>
          <a:chExt cx="0" cy="0"/>
        </a:xfrm>
      </p:grpSpPr>
      <p:sp>
        <p:nvSpPr>
          <p:cNvPr id="42" name="Google Shape;42;p7"/>
          <p:cNvSpPr txBox="1"/>
          <p:nvPr>
            <p:ph type="title"/>
          </p:nvPr>
        </p:nvSpPr>
        <p:spPr>
          <a:xfrm>
            <a:off x="457200" y="594360"/>
            <a:ext cx="7086600" cy="5676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2000"/>
              <a:buFont typeface="Verizon NHG D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7"/>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330200" lvl="0" marL="457200" rtl="0" algn="l">
              <a:lnSpc>
                <a:spcPct val="100000"/>
              </a:lnSpc>
              <a:spcBef>
                <a:spcPts val="900"/>
              </a:spcBef>
              <a:spcAft>
                <a:spcPts val="0"/>
              </a:spcAft>
              <a:buClr>
                <a:schemeClr val="dk1"/>
              </a:buClr>
              <a:buSzPts val="1600"/>
              <a:buFont typeface="Verizon NHG DS"/>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44" name="Google Shape;44;p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cxnSp>
        <p:nvCxnSpPr>
          <p:cNvPr id="45" name="Google Shape;45;p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Agenda - Reverse">
  <p:cSld name="Agenda - Reverse">
    <p:bg>
      <p:bgPr>
        <a:solidFill>
          <a:schemeClr val="dk1"/>
        </a:solidFill>
      </p:bgPr>
    </p:bg>
    <p:spTree>
      <p:nvGrpSpPr>
        <p:cNvPr id="46" name="Shape 46"/>
        <p:cNvGrpSpPr/>
        <p:nvPr/>
      </p:nvGrpSpPr>
      <p:grpSpPr>
        <a:xfrm>
          <a:off x="0" y="0"/>
          <a:ext cx="0" cy="0"/>
          <a:chOff x="0" y="0"/>
          <a:chExt cx="0" cy="0"/>
        </a:xfrm>
      </p:grpSpPr>
      <p:sp>
        <p:nvSpPr>
          <p:cNvPr id="47" name="Google Shape;47;p8"/>
          <p:cNvSpPr txBox="1"/>
          <p:nvPr>
            <p:ph type="title"/>
          </p:nvPr>
        </p:nvSpPr>
        <p:spPr>
          <a:xfrm>
            <a:off x="457200" y="594360"/>
            <a:ext cx="7086600" cy="5676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lt1"/>
              </a:buClr>
              <a:buSzPts val="2000"/>
              <a:buFont typeface="Verizon NHG D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 name="Google Shape;48;p8"/>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04800" lvl="2" marL="1371600" rtl="0" algn="l">
              <a:lnSpc>
                <a:spcPct val="100000"/>
              </a:lnSpc>
              <a:spcBef>
                <a:spcPts val="600"/>
              </a:spcBef>
              <a:spcAft>
                <a:spcPts val="0"/>
              </a:spcAft>
              <a:buClr>
                <a:schemeClr val="lt1"/>
              </a:buClr>
              <a:buSzPts val="120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cxnSp>
        <p:nvCxnSpPr>
          <p:cNvPr id="49" name="Google Shape;49;p8"/>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50" name="Google Shape;50;p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8"/>
          <p:cNvSpPr txBox="1"/>
          <p:nvPr/>
        </p:nvSpPr>
        <p:spPr>
          <a:xfrm>
            <a:off x="1012342"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itle and Content">
  <p:cSld name="Title and Content">
    <p:spTree>
      <p:nvGrpSpPr>
        <p:cNvPr id="52" name="Shape 52"/>
        <p:cNvGrpSpPr/>
        <p:nvPr/>
      </p:nvGrpSpPr>
      <p:grpSpPr>
        <a:xfrm>
          <a:off x="0" y="0"/>
          <a:ext cx="0" cy="0"/>
          <a:chOff x="0" y="0"/>
          <a:chExt cx="0" cy="0"/>
        </a:xfrm>
      </p:grpSpPr>
      <p:sp>
        <p:nvSpPr>
          <p:cNvPr id="53" name="Google Shape;53;p9"/>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4" name="Google Shape;54;p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cxnSp>
        <p:nvCxnSpPr>
          <p:cNvPr id="55" name="Google Shape;55;p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6" name="Google Shape;56;p9"/>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itle and 2 Column Content">
  <p:cSld name="Title and 2 Column Content">
    <p:spTree>
      <p:nvGrpSpPr>
        <p:cNvPr id="57" name="Shape 57"/>
        <p:cNvGrpSpPr/>
        <p:nvPr/>
      </p:nvGrpSpPr>
      <p:grpSpPr>
        <a:xfrm>
          <a:off x="0" y="0"/>
          <a:ext cx="0" cy="0"/>
          <a:chOff x="0" y="0"/>
          <a:chExt cx="0" cy="0"/>
        </a:xfrm>
      </p:grpSpPr>
      <p:sp>
        <p:nvSpPr>
          <p:cNvPr id="58" name="Google Shape;58;p1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cxnSp>
        <p:nvCxnSpPr>
          <p:cNvPr id="59" name="Google Shape;59;p1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0" name="Google Shape;60;p10"/>
          <p:cNvSpPr txBox="1"/>
          <p:nvPr>
            <p:ph idx="1" type="body"/>
          </p:nvPr>
        </p:nvSpPr>
        <p:spPr>
          <a:xfrm>
            <a:off x="457201"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1" name="Google Shape;61;p10"/>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0"/>
          <p:cNvSpPr txBox="1"/>
          <p:nvPr>
            <p:ph idx="2" type="body"/>
          </p:nvPr>
        </p:nvSpPr>
        <p:spPr>
          <a:xfrm>
            <a:off x="4668982"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theme" Target="../theme/theme1.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marR="0" rtl="0" algn="l">
              <a:lnSpc>
                <a:spcPct val="80000"/>
              </a:lnSpc>
              <a:spcBef>
                <a:spcPts val="0"/>
              </a:spcBef>
              <a:spcAft>
                <a:spcPts val="0"/>
              </a:spcAft>
              <a:buClr>
                <a:schemeClr val="dk1"/>
              </a:buClr>
              <a:buSzPts val="2000"/>
              <a:buFont typeface="Verizon NHG DS"/>
              <a:buNone/>
              <a:defRPr b="1" i="0" sz="2000" u="none" cap="none" strike="noStrike">
                <a:solidFill>
                  <a:schemeClr val="dk1"/>
                </a:solidFill>
                <a:latin typeface="Verizon NHG DS"/>
                <a:ea typeface="Verizon NHG DS"/>
                <a:cs typeface="Verizon NHG DS"/>
                <a:sym typeface="Verizon NHG D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2" name="Google Shape;12;p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marR="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marR="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marR="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marR="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marR="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marR="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marR="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marR="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
          <p:cNvSpPr txBox="1"/>
          <p:nvPr/>
        </p:nvSpPr>
        <p:spPr>
          <a:xfrm>
            <a:off x="1009752"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u="none" cap="none" strike="noStrike">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dk1"/>
              </a:solidFill>
              <a:latin typeface="Verizon NHG DS"/>
              <a:ea typeface="Verizon NHG DS"/>
              <a:cs typeface="Verizon NHG DS"/>
              <a:sym typeface="Verizon NHG DS"/>
            </a:endParaRPr>
          </a:p>
        </p:txBody>
      </p:sp>
      <p:pic>
        <p:nvPicPr>
          <p:cNvPr id="14" name="Google Shape;14;p1"/>
          <p:cNvPicPr preferRelativeResize="0"/>
          <p:nvPr/>
        </p:nvPicPr>
        <p:blipFill rotWithShape="1">
          <a:blip r:embed="rId1">
            <a:alphaModFix/>
          </a:blip>
          <a:srcRect b="0" l="0" r="0" t="0"/>
          <a:stretch/>
        </p:blipFill>
        <p:spPr>
          <a:xfrm>
            <a:off x="352014" y="4573128"/>
            <a:ext cx="402026" cy="43384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852">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guide id="12"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23.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txBox="1"/>
          <p:nvPr>
            <p:ph type="ctrTitle"/>
          </p:nvPr>
        </p:nvSpPr>
        <p:spPr>
          <a:xfrm>
            <a:off x="457200" y="459900"/>
            <a:ext cx="8001600" cy="1428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6000"/>
              <a:buFont typeface="Verizon NHG DS"/>
              <a:buNone/>
            </a:pPr>
            <a:r>
              <a:rPr lang="en-US" sz="5800"/>
              <a:t>Twilio Tech Titans Presents: ToodleDo!</a:t>
            </a:r>
            <a:endParaRPr sz="5800"/>
          </a:p>
        </p:txBody>
      </p:sp>
      <p:sp>
        <p:nvSpPr>
          <p:cNvPr id="161" name="Google Shape;161;p31"/>
          <p:cNvSpPr txBox="1"/>
          <p:nvPr/>
        </p:nvSpPr>
        <p:spPr>
          <a:xfrm>
            <a:off x="457200" y="4543050"/>
            <a:ext cx="1629900" cy="162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600"/>
              </a:spcBef>
              <a:spcAft>
                <a:spcPts val="0"/>
              </a:spcAft>
              <a:buClr>
                <a:schemeClr val="dk1"/>
              </a:buClr>
              <a:buSzPts val="1400"/>
              <a:buFont typeface="Verizon NHG DS"/>
              <a:buNone/>
            </a:pPr>
            <a:r>
              <a:rPr b="1" lang="en-US">
                <a:solidFill>
                  <a:schemeClr val="dk1"/>
                </a:solidFill>
                <a:latin typeface="Verizon NHG DS"/>
                <a:ea typeface="Verizon NHG DS"/>
                <a:cs typeface="Verizon NHG DS"/>
                <a:sym typeface="Verizon NHG DS"/>
              </a:rPr>
              <a:t>December 2021</a:t>
            </a:r>
            <a:endParaRPr b="0" i="0" sz="1600" u="none" cap="none" strike="noStrike">
              <a:solidFill>
                <a:schemeClr val="dk1"/>
              </a:solidFill>
              <a:latin typeface="Verizon NHG DS"/>
              <a:ea typeface="Verizon NHG DS"/>
              <a:cs typeface="Verizon NHG DS"/>
              <a:sym typeface="Verizon NHG DS"/>
            </a:endParaRPr>
          </a:p>
        </p:txBody>
      </p:sp>
      <p:sp>
        <p:nvSpPr>
          <p:cNvPr id="162" name="Google Shape;162;p31"/>
          <p:cNvSpPr txBox="1"/>
          <p:nvPr/>
        </p:nvSpPr>
        <p:spPr>
          <a:xfrm>
            <a:off x="457200" y="3335250"/>
            <a:ext cx="3717300" cy="12315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Clr>
                <a:schemeClr val="dk1"/>
              </a:buClr>
              <a:buSzPts val="1100"/>
              <a:buFont typeface="Arial"/>
              <a:buNone/>
            </a:pPr>
            <a:r>
              <a:rPr lang="en-US" sz="2000">
                <a:solidFill>
                  <a:schemeClr val="dk1"/>
                </a:solidFill>
                <a:latin typeface="Verizon NHG TX"/>
                <a:ea typeface="Verizon NHG TX"/>
                <a:cs typeface="Verizon NHG TX"/>
                <a:sym typeface="Verizon NHG TX"/>
              </a:rPr>
              <a:t>Judith Liem, Ricardo Salcido, </a:t>
            </a:r>
            <a:endParaRPr sz="2000">
              <a:solidFill>
                <a:schemeClr val="dk1"/>
              </a:solidFill>
              <a:latin typeface="Verizon NHG TX"/>
              <a:ea typeface="Verizon NHG TX"/>
              <a:cs typeface="Verizon NHG TX"/>
              <a:sym typeface="Verizon NHG TX"/>
            </a:endParaRPr>
          </a:p>
          <a:p>
            <a:pPr indent="0" lvl="0" marL="0" rtl="0" algn="just">
              <a:spcBef>
                <a:spcPts val="0"/>
              </a:spcBef>
              <a:spcAft>
                <a:spcPts val="0"/>
              </a:spcAft>
              <a:buClr>
                <a:schemeClr val="dk1"/>
              </a:buClr>
              <a:buSzPts val="1100"/>
              <a:buFont typeface="Arial"/>
              <a:buNone/>
            </a:pPr>
            <a:r>
              <a:rPr lang="en-US" sz="2000">
                <a:solidFill>
                  <a:schemeClr val="dk1"/>
                </a:solidFill>
                <a:latin typeface="Verizon NHG TX"/>
                <a:ea typeface="Verizon NHG TX"/>
                <a:cs typeface="Verizon NHG TX"/>
                <a:sym typeface="Verizon NHG TX"/>
              </a:rPr>
              <a:t>Afreen S Mohammed,Saleem Raes, </a:t>
            </a:r>
            <a:endParaRPr sz="2000">
              <a:solidFill>
                <a:schemeClr val="dk1"/>
              </a:solidFill>
              <a:latin typeface="Verizon NHG TX"/>
              <a:ea typeface="Verizon NHG TX"/>
              <a:cs typeface="Verizon NHG TX"/>
              <a:sym typeface="Verizon NHG TX"/>
            </a:endParaRPr>
          </a:p>
          <a:p>
            <a:pPr indent="0" lvl="0" marL="0" rtl="0" algn="just">
              <a:spcBef>
                <a:spcPts val="0"/>
              </a:spcBef>
              <a:spcAft>
                <a:spcPts val="0"/>
              </a:spcAft>
              <a:buClr>
                <a:schemeClr val="dk1"/>
              </a:buClr>
              <a:buSzPts val="1100"/>
              <a:buFont typeface="Arial"/>
              <a:buNone/>
            </a:pPr>
            <a:r>
              <a:rPr lang="en-US" sz="2000">
                <a:solidFill>
                  <a:schemeClr val="dk1"/>
                </a:solidFill>
                <a:latin typeface="Verizon NHG TX"/>
                <a:ea typeface="Verizon NHG TX"/>
                <a:cs typeface="Verizon NHG TX"/>
                <a:sym typeface="Verizon NHG TX"/>
              </a:rPr>
              <a:t>Mushfika Raisa</a:t>
            </a:r>
            <a:endParaRPr b="1" sz="2000">
              <a:solidFill>
                <a:schemeClr val="dk1"/>
              </a:solidFill>
              <a:latin typeface="Verizon NHG TX"/>
              <a:ea typeface="Verizon NHG TX"/>
              <a:cs typeface="Verizon NHG TX"/>
              <a:sym typeface="Verizon NHG TX"/>
            </a:endParaRPr>
          </a:p>
        </p:txBody>
      </p:sp>
      <p:pic>
        <p:nvPicPr>
          <p:cNvPr id="163" name="Google Shape;163;p31"/>
          <p:cNvPicPr preferRelativeResize="0"/>
          <p:nvPr/>
        </p:nvPicPr>
        <p:blipFill>
          <a:blip r:embed="rId3">
            <a:alphaModFix/>
          </a:blip>
          <a:stretch>
            <a:fillRect/>
          </a:stretch>
        </p:blipFill>
        <p:spPr>
          <a:xfrm>
            <a:off x="4572000" y="1973310"/>
            <a:ext cx="4383826" cy="29225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1"/>
              </a:buClr>
              <a:buSzPts val="6000"/>
              <a:buFont typeface="Verizon NHG DS"/>
              <a:buNone/>
            </a:pPr>
            <a:r>
              <a:rPr lang="en-US"/>
              <a:t>Toodle-Oo!</a:t>
            </a:r>
            <a:endParaRPr/>
          </a:p>
        </p:txBody>
      </p:sp>
      <p:sp>
        <p:nvSpPr>
          <p:cNvPr id="292" name="Google Shape;292;p40"/>
          <p:cNvSpPr txBox="1"/>
          <p:nvPr/>
        </p:nvSpPr>
        <p:spPr>
          <a:xfrm>
            <a:off x="457199" y="2493115"/>
            <a:ext cx="5222700" cy="883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2400"/>
              <a:buFont typeface="Verizon NHG DS"/>
              <a:buNone/>
            </a:pPr>
            <a:r>
              <a:rPr b="1" lang="en-US" sz="2400">
                <a:solidFill>
                  <a:schemeClr val="lt1"/>
                </a:solidFill>
                <a:latin typeface="Verizon NHG DS"/>
                <a:ea typeface="Verizon NHG DS"/>
                <a:cs typeface="Verizon NHG DS"/>
                <a:sym typeface="Verizon NHG DS"/>
              </a:rPr>
              <a:t>Thank you for your consideration</a:t>
            </a:r>
            <a:endParaRPr/>
          </a:p>
          <a:p>
            <a:pPr indent="0" lvl="0" marL="0" marR="0" rtl="0" algn="l">
              <a:lnSpc>
                <a:spcPct val="90000"/>
              </a:lnSpc>
              <a:spcBef>
                <a:spcPts val="0"/>
              </a:spcBef>
              <a:spcAft>
                <a:spcPts val="0"/>
              </a:spcAft>
              <a:buClr>
                <a:schemeClr val="lt1"/>
              </a:buClr>
              <a:buSzPts val="1600"/>
              <a:buFont typeface="Verizon NHG TX"/>
              <a:buNone/>
            </a:pPr>
            <a:r>
              <a:t/>
            </a:r>
            <a:endParaRPr b="0" i="0" sz="1600">
              <a:solidFill>
                <a:schemeClr val="lt1"/>
              </a:solidFill>
              <a:latin typeface="Verizon NHG DS"/>
              <a:ea typeface="Verizon NHG DS"/>
              <a:cs typeface="Verizon NHG DS"/>
              <a:sym typeface="Verizon NHG DS"/>
            </a:endParaRPr>
          </a:p>
          <a:p>
            <a:pPr indent="0" lvl="0" marL="0" marR="0" rtl="0" algn="l">
              <a:lnSpc>
                <a:spcPct val="90000"/>
              </a:lnSpc>
              <a:spcBef>
                <a:spcPts val="600"/>
              </a:spcBef>
              <a:spcAft>
                <a:spcPts val="0"/>
              </a:spcAft>
              <a:buClr>
                <a:schemeClr val="lt1"/>
              </a:buClr>
              <a:buSzPts val="1600"/>
              <a:buFont typeface="Verizon NHG DS"/>
              <a:buNone/>
            </a:pPr>
            <a:r>
              <a:rPr lang="en-US" sz="1600">
                <a:solidFill>
                  <a:schemeClr val="lt1"/>
                </a:solidFill>
                <a:latin typeface="Verizon NHG DS"/>
                <a:ea typeface="Verizon NHG DS"/>
                <a:cs typeface="Verizon NHG DS"/>
                <a:sym typeface="Verizon NHG DS"/>
              </a:rPr>
              <a:t>This has been a Twilio Tech Titans presentation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0" name="Google Shape;170;p32"/>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2500"/>
              <a:t>What’s The Problem?</a:t>
            </a:r>
            <a:endParaRPr sz="2500"/>
          </a:p>
        </p:txBody>
      </p:sp>
      <p:sp>
        <p:nvSpPr>
          <p:cNvPr id="171" name="Google Shape;171;p32"/>
          <p:cNvSpPr txBox="1"/>
          <p:nvPr/>
        </p:nvSpPr>
        <p:spPr>
          <a:xfrm>
            <a:off x="3525300" y="1255500"/>
            <a:ext cx="4932900" cy="308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Verizon NHG TX"/>
              <a:buNone/>
            </a:pPr>
            <a:r>
              <a:rPr b="1" lang="en-US" sz="1200">
                <a:solidFill>
                  <a:schemeClr val="dk1"/>
                </a:solidFill>
                <a:latin typeface="Verizon NHG TX"/>
                <a:ea typeface="Verizon NHG TX"/>
                <a:cs typeface="Verizon NHG TX"/>
                <a:sym typeface="Verizon NHG TX"/>
              </a:rPr>
              <a:t>Have you ever lost track of time and forgot to do a task or attend a meeting?</a:t>
            </a:r>
            <a:endParaRPr/>
          </a:p>
          <a:p>
            <a:pPr indent="0" lvl="0" marL="0" marR="0" rtl="0" algn="l">
              <a:lnSpc>
                <a:spcPct val="100000"/>
              </a:lnSpc>
              <a:spcBef>
                <a:spcPts val="900"/>
              </a:spcBef>
              <a:spcAft>
                <a:spcPts val="0"/>
              </a:spcAft>
              <a:buClr>
                <a:schemeClr val="dk1"/>
              </a:buClr>
              <a:buSzPts val="1200"/>
              <a:buFont typeface="Verizon NHG TX"/>
              <a:buNone/>
            </a:pPr>
            <a:r>
              <a:rPr lang="en-US" sz="1200">
                <a:solidFill>
                  <a:schemeClr val="dk1"/>
                </a:solidFill>
                <a:latin typeface="Verizon NHG TX"/>
                <a:ea typeface="Verizon NHG TX"/>
                <a:cs typeface="Verizon NHG TX"/>
                <a:sym typeface="Verizon NHG TX"/>
              </a:rPr>
              <a:t>Our app sends SMS notifications straight to your phone to remind you of tasks and meetings. Say </a:t>
            </a:r>
            <a:r>
              <a:rPr i="1" lang="en-US" sz="1200">
                <a:solidFill>
                  <a:schemeClr val="dk1"/>
                </a:solidFill>
                <a:latin typeface="Verizon NHG TX"/>
                <a:ea typeface="Verizon NHG TX"/>
                <a:cs typeface="Verizon NHG TX"/>
                <a:sym typeface="Verizon NHG TX"/>
              </a:rPr>
              <a:t>Toodle-Oo</a:t>
            </a:r>
            <a:r>
              <a:rPr lang="en-US" sz="1200">
                <a:solidFill>
                  <a:schemeClr val="dk1"/>
                </a:solidFill>
                <a:latin typeface="Verizon NHG TX"/>
                <a:ea typeface="Verizon NHG TX"/>
                <a:cs typeface="Verizon NHG TX"/>
                <a:sym typeface="Verizon NHG TX"/>
              </a:rPr>
              <a:t> to late meetings and forgotten tasks with ToodleDo!</a:t>
            </a:r>
            <a:endParaRPr/>
          </a:p>
          <a:p>
            <a:pPr indent="-230187" lvl="2" marL="230187" marR="0" rtl="0" algn="l">
              <a:lnSpc>
                <a:spcPct val="100000"/>
              </a:lnSpc>
              <a:spcBef>
                <a:spcPts val="600"/>
              </a:spcBef>
              <a:spcAft>
                <a:spcPts val="0"/>
              </a:spcAft>
              <a:buClr>
                <a:schemeClr val="dk1"/>
              </a:buClr>
              <a:buSzPts val="1200"/>
              <a:buFont typeface="Arial"/>
              <a:buChar char="•"/>
            </a:pPr>
            <a:r>
              <a:rPr lang="en-US" sz="1200">
                <a:solidFill>
                  <a:schemeClr val="dk1"/>
                </a:solidFill>
                <a:latin typeface="Verizon NHG TX"/>
                <a:ea typeface="Verizon NHG TX"/>
                <a:cs typeface="Verizon NHG TX"/>
                <a:sym typeface="Verizon NHG TX"/>
              </a:rPr>
              <a:t>As a user I need to create and view my tasks for the day.</a:t>
            </a:r>
            <a:endParaRPr sz="1200">
              <a:solidFill>
                <a:schemeClr val="dk1"/>
              </a:solidFill>
              <a:latin typeface="Verizon NHG TX"/>
              <a:ea typeface="Verizon NHG TX"/>
              <a:cs typeface="Verizon NHG TX"/>
              <a:sym typeface="Verizon NHG TX"/>
            </a:endParaRPr>
          </a:p>
          <a:p>
            <a:pPr indent="-230187" lvl="2" marL="230187" marR="0" rtl="0" algn="l">
              <a:lnSpc>
                <a:spcPct val="100000"/>
              </a:lnSpc>
              <a:spcBef>
                <a:spcPts val="600"/>
              </a:spcBef>
              <a:spcAft>
                <a:spcPts val="0"/>
              </a:spcAft>
              <a:buClr>
                <a:schemeClr val="dk1"/>
              </a:buClr>
              <a:buSzPts val="1200"/>
              <a:buFont typeface="Verizon NHG TX"/>
              <a:buChar char="•"/>
            </a:pPr>
            <a:r>
              <a:rPr lang="en-US" sz="1200">
                <a:solidFill>
                  <a:schemeClr val="dk1"/>
                </a:solidFill>
                <a:latin typeface="Verizon NHG TX"/>
                <a:ea typeface="Verizon NHG TX"/>
                <a:cs typeface="Verizon NHG TX"/>
                <a:sym typeface="Verizon NHG TX"/>
              </a:rPr>
              <a:t>As a user I need to input a title, description, time, and priority level for every task.</a:t>
            </a:r>
            <a:endParaRPr sz="1200">
              <a:solidFill>
                <a:schemeClr val="dk1"/>
              </a:solidFill>
              <a:latin typeface="Verizon NHG TX"/>
              <a:ea typeface="Verizon NHG TX"/>
              <a:cs typeface="Verizon NHG TX"/>
              <a:sym typeface="Verizon NHG TX"/>
            </a:endParaRPr>
          </a:p>
          <a:p>
            <a:pPr indent="-230187" lvl="2" marL="230187" marR="0" rtl="0" algn="l">
              <a:lnSpc>
                <a:spcPct val="100000"/>
              </a:lnSpc>
              <a:spcBef>
                <a:spcPts val="600"/>
              </a:spcBef>
              <a:spcAft>
                <a:spcPts val="0"/>
              </a:spcAft>
              <a:buClr>
                <a:schemeClr val="dk1"/>
              </a:buClr>
              <a:buSzPts val="1200"/>
              <a:buFont typeface="Arial"/>
              <a:buChar char="•"/>
            </a:pPr>
            <a:r>
              <a:rPr lang="en-US" sz="1200">
                <a:solidFill>
                  <a:schemeClr val="dk1"/>
                </a:solidFill>
                <a:latin typeface="Verizon NHG TX"/>
                <a:ea typeface="Verizon NHG TX"/>
                <a:cs typeface="Verizon NHG TX"/>
                <a:sym typeface="Verizon NHG TX"/>
              </a:rPr>
              <a:t>As a user I need SMS reminders so I’m never late for my meetings again!</a:t>
            </a:r>
            <a:endParaRPr b="0" i="0" sz="1200" u="none" cap="none" strike="noStrike">
              <a:solidFill>
                <a:schemeClr val="dk1"/>
              </a:solidFill>
              <a:latin typeface="Verizon NHG TX"/>
              <a:ea typeface="Verizon NHG TX"/>
              <a:cs typeface="Verizon NHG TX"/>
              <a:sym typeface="Verizon NHG TX"/>
            </a:endParaRPr>
          </a:p>
          <a:p>
            <a:pPr indent="-225425" lvl="3" marL="455612" marR="0" rtl="0" algn="l">
              <a:lnSpc>
                <a:spcPct val="100000"/>
              </a:lnSpc>
              <a:spcBef>
                <a:spcPts val="600"/>
              </a:spcBef>
              <a:spcAft>
                <a:spcPts val="0"/>
              </a:spcAft>
              <a:buClr>
                <a:schemeClr val="dk1"/>
              </a:buClr>
              <a:buSzPts val="1200"/>
              <a:buFont typeface="Arial"/>
              <a:buChar char="–"/>
            </a:pPr>
            <a:r>
              <a:rPr lang="en-US" sz="1200">
                <a:solidFill>
                  <a:schemeClr val="dk1"/>
                </a:solidFill>
                <a:latin typeface="Verizon NHG TX"/>
                <a:ea typeface="Verizon NHG TX"/>
                <a:cs typeface="Verizon NHG TX"/>
                <a:sym typeface="Verizon NHG TX"/>
              </a:rPr>
              <a:t>More convenient than reminders confined to the browser or desktop</a:t>
            </a:r>
            <a:endParaRPr b="0" i="0" sz="1200" u="none" cap="none" strike="noStrike">
              <a:solidFill>
                <a:schemeClr val="dk1"/>
              </a:solidFill>
              <a:latin typeface="Verizon NHG TX"/>
              <a:ea typeface="Verizon NHG TX"/>
              <a:cs typeface="Verizon NHG TX"/>
              <a:sym typeface="Verizon NHG TX"/>
            </a:endParaRPr>
          </a:p>
          <a:p>
            <a:pPr indent="0" lvl="2" marL="0" marR="0" rtl="0" algn="l">
              <a:lnSpc>
                <a:spcPct val="100000"/>
              </a:lnSpc>
              <a:spcBef>
                <a:spcPts val="600"/>
              </a:spcBef>
              <a:spcAft>
                <a:spcPts val="0"/>
              </a:spcAft>
              <a:buClr>
                <a:schemeClr val="dk1"/>
              </a:buClr>
              <a:buSzPts val="1200"/>
              <a:buFont typeface="Arial"/>
              <a:buNone/>
            </a:pPr>
            <a:r>
              <a:t/>
            </a:r>
            <a:endParaRPr b="0" i="0" sz="1200" u="none" cap="none" strike="noStrike">
              <a:solidFill>
                <a:schemeClr val="dk1"/>
              </a:solidFill>
              <a:latin typeface="Verizon NHG TX"/>
              <a:ea typeface="Verizon NHG TX"/>
              <a:cs typeface="Verizon NHG TX"/>
              <a:sym typeface="Verizon NHG TX"/>
            </a:endParaRPr>
          </a:p>
        </p:txBody>
      </p:sp>
      <p:pic>
        <p:nvPicPr>
          <p:cNvPr id="172" name="Google Shape;172;p32"/>
          <p:cNvPicPr preferRelativeResize="0"/>
          <p:nvPr/>
        </p:nvPicPr>
        <p:blipFill>
          <a:blip r:embed="rId3">
            <a:alphaModFix/>
          </a:blip>
          <a:stretch>
            <a:fillRect/>
          </a:stretch>
        </p:blipFill>
        <p:spPr>
          <a:xfrm>
            <a:off x="457200" y="1255500"/>
            <a:ext cx="2865825" cy="286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idx="12" type="sldNum"/>
          </p:nvPr>
        </p:nvSpPr>
        <p:spPr>
          <a:xfrm>
            <a:off x="8458200" y="4700016"/>
            <a:ext cx="228600" cy="22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9" name="Google Shape;179;p33"/>
          <p:cNvSpPr txBox="1"/>
          <p:nvPr>
            <p:ph idx="1" type="body"/>
          </p:nvPr>
        </p:nvSpPr>
        <p:spPr>
          <a:xfrm>
            <a:off x="457200" y="1352550"/>
            <a:ext cx="3848100" cy="3086100"/>
          </a:xfrm>
          <a:prstGeom prst="rect">
            <a:avLst/>
          </a:prstGeom>
        </p:spPr>
        <p:txBody>
          <a:bodyPr anchorCtr="0" anchor="t" bIns="0" lIns="0" spcFirstLastPara="1" rIns="0" wrap="square" tIns="0">
            <a:normAutofit lnSpcReduction="20000"/>
          </a:bodyPr>
          <a:lstStyle/>
          <a:p>
            <a:pPr indent="0" lvl="0" marL="0" rtl="0" algn="l">
              <a:spcBef>
                <a:spcPts val="0"/>
              </a:spcBef>
              <a:spcAft>
                <a:spcPts val="0"/>
              </a:spcAft>
              <a:buClr>
                <a:schemeClr val="dk1"/>
              </a:buClr>
              <a:buSzPts val="1200"/>
              <a:buFont typeface="Verizon NHG TX"/>
              <a:buNone/>
            </a:pPr>
            <a:r>
              <a:rPr lang="en-US"/>
              <a:t>Approximately 11 million business meetings are held every day, and over 30% of those meetings start late.</a:t>
            </a:r>
            <a:endParaRPr/>
          </a:p>
          <a:p>
            <a:pPr indent="0" lvl="1" marL="0" rtl="0" algn="l">
              <a:spcBef>
                <a:spcPts val="900"/>
              </a:spcBef>
              <a:spcAft>
                <a:spcPts val="0"/>
              </a:spcAft>
              <a:buClr>
                <a:schemeClr val="dk1"/>
              </a:buClr>
              <a:buSzPts val="1200"/>
              <a:buFont typeface="Verizon NHG TX"/>
              <a:buNone/>
            </a:pPr>
            <a:r>
              <a:rPr lang="en-US"/>
              <a:t>Tardiness affects Business Bottom Lines</a:t>
            </a:r>
            <a:endParaRPr/>
          </a:p>
          <a:p>
            <a:pPr indent="-230187" lvl="2" marL="230187" rtl="0" algn="l">
              <a:spcBef>
                <a:spcPts val="600"/>
              </a:spcBef>
              <a:spcAft>
                <a:spcPts val="0"/>
              </a:spcAft>
              <a:buSzPts val="1200"/>
              <a:buChar char="•"/>
            </a:pPr>
            <a:r>
              <a:rPr lang="en-US"/>
              <a:t>Late meetings cost 8% of the productivity of that meeting</a:t>
            </a:r>
            <a:endParaRPr/>
          </a:p>
          <a:p>
            <a:pPr indent="-230187" lvl="2" marL="230187" rtl="0" algn="l">
              <a:spcBef>
                <a:spcPts val="600"/>
              </a:spcBef>
              <a:spcAft>
                <a:spcPts val="0"/>
              </a:spcAft>
              <a:buSzPts val="1200"/>
              <a:buChar char="•"/>
            </a:pPr>
            <a:r>
              <a:rPr lang="en-US"/>
              <a:t>Unproductive meetings cost US businesses approximately $37 billion annually (US Bureau of Labor Statistics)</a:t>
            </a:r>
            <a:endParaRPr/>
          </a:p>
          <a:p>
            <a:pPr indent="-225425" lvl="3" marL="455612" rtl="0" algn="l">
              <a:spcBef>
                <a:spcPts val="600"/>
              </a:spcBef>
              <a:spcAft>
                <a:spcPts val="0"/>
              </a:spcAft>
              <a:buSzPts val="1200"/>
              <a:buChar char="–"/>
            </a:pPr>
            <a:r>
              <a:rPr lang="en-US"/>
              <a:t>To Do Lists have a calming effect on 73% of people</a:t>
            </a:r>
            <a:endParaRPr/>
          </a:p>
          <a:p>
            <a:pPr indent="-225425" lvl="3" marL="455612" rtl="0" algn="l">
              <a:spcBef>
                <a:spcPts val="600"/>
              </a:spcBef>
              <a:spcAft>
                <a:spcPts val="0"/>
              </a:spcAft>
              <a:buSzPts val="1200"/>
              <a:buChar char="–"/>
            </a:pPr>
            <a:r>
              <a:rPr lang="en-US"/>
              <a:t>76% of US citizens currently keep at least 1 list</a:t>
            </a:r>
            <a:endParaRPr/>
          </a:p>
          <a:p>
            <a:pPr indent="-149225" lvl="3" marL="455612" rtl="0" algn="l">
              <a:spcBef>
                <a:spcPts val="600"/>
              </a:spcBef>
              <a:spcAft>
                <a:spcPts val="0"/>
              </a:spcAft>
              <a:buClr>
                <a:schemeClr val="dk1"/>
              </a:buClr>
              <a:buSzPts val="1200"/>
              <a:buFont typeface="Arial"/>
              <a:buNone/>
            </a:pPr>
            <a:r>
              <a:t/>
            </a:r>
            <a:endParaRPr/>
          </a:p>
          <a:p>
            <a:pPr indent="0" lvl="2" marL="0" rtl="0" algn="l">
              <a:spcBef>
                <a:spcPts val="600"/>
              </a:spcBef>
              <a:spcAft>
                <a:spcPts val="0"/>
              </a:spcAft>
              <a:buClr>
                <a:schemeClr val="dk1"/>
              </a:buClr>
              <a:buSzPts val="1200"/>
              <a:buFont typeface="Arial"/>
              <a:buNone/>
            </a:pPr>
            <a:r>
              <a:t/>
            </a:r>
            <a:endParaRPr/>
          </a:p>
          <a:p>
            <a:pPr indent="0" lvl="0" marL="0" rtl="0" algn="l">
              <a:spcBef>
                <a:spcPts val="900"/>
              </a:spcBef>
              <a:spcAft>
                <a:spcPts val="0"/>
              </a:spcAft>
              <a:buNone/>
            </a:pPr>
            <a:r>
              <a:t/>
            </a:r>
            <a:endParaRPr/>
          </a:p>
        </p:txBody>
      </p:sp>
      <p:sp>
        <p:nvSpPr>
          <p:cNvPr id="180" name="Google Shape;180;p33"/>
          <p:cNvSpPr txBox="1"/>
          <p:nvPr>
            <p:ph type="title"/>
          </p:nvPr>
        </p:nvSpPr>
        <p:spPr>
          <a:xfrm>
            <a:off x="457200" y="590550"/>
            <a:ext cx="7086600" cy="571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Verizon NHG DS"/>
              <a:buNone/>
            </a:pPr>
            <a:r>
              <a:rPr lang="en-US" sz="2500"/>
              <a:t>Cold Hard Facts</a:t>
            </a:r>
            <a:endParaRPr sz="2500"/>
          </a:p>
          <a:p>
            <a:pPr indent="0" lvl="0" marL="0" rtl="0" algn="l">
              <a:spcBef>
                <a:spcPts val="0"/>
              </a:spcBef>
              <a:spcAft>
                <a:spcPts val="0"/>
              </a:spcAft>
              <a:buNone/>
            </a:pPr>
            <a:r>
              <a:t/>
            </a:r>
            <a:endParaRPr sz="2500"/>
          </a:p>
        </p:txBody>
      </p:sp>
      <p:sp>
        <p:nvSpPr>
          <p:cNvPr id="181" name="Google Shape;181;p33"/>
          <p:cNvSpPr txBox="1"/>
          <p:nvPr>
            <p:ph idx="1" type="body"/>
          </p:nvPr>
        </p:nvSpPr>
        <p:spPr>
          <a:xfrm>
            <a:off x="4572000" y="4071197"/>
            <a:ext cx="4114800" cy="22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00"/>
              <a:buFont typeface="Verizon NHG TX"/>
              <a:buNone/>
            </a:pPr>
            <a:r>
              <a:rPr b="0" lang="en-US" sz="700"/>
              <a:t>Source: https://www.swipedon.com/blog/how-to-minimize-the-damaging-effects-of-meetings-starting-late</a:t>
            </a:r>
            <a:endParaRPr b="0" sz="700"/>
          </a:p>
        </p:txBody>
      </p:sp>
      <p:pic>
        <p:nvPicPr>
          <p:cNvPr id="182" name="Google Shape;182;p33"/>
          <p:cNvPicPr preferRelativeResize="0"/>
          <p:nvPr/>
        </p:nvPicPr>
        <p:blipFill rotWithShape="1">
          <a:blip r:embed="rId3">
            <a:alphaModFix/>
          </a:blip>
          <a:srcRect b="0" l="2125" r="2125" t="0"/>
          <a:stretch/>
        </p:blipFill>
        <p:spPr>
          <a:xfrm>
            <a:off x="4572000" y="1352550"/>
            <a:ext cx="4114800" cy="2657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4"/>
          <p:cNvPicPr preferRelativeResize="0"/>
          <p:nvPr/>
        </p:nvPicPr>
        <p:blipFill rotWithShape="1">
          <a:blip r:embed="rId3">
            <a:alphaModFix/>
          </a:blip>
          <a:srcRect b="22555" l="475" r="465" t="22550"/>
          <a:stretch/>
        </p:blipFill>
        <p:spPr>
          <a:xfrm>
            <a:off x="1" y="0"/>
            <a:ext cx="9144000" cy="5143500"/>
          </a:xfrm>
          <a:prstGeom prst="rect">
            <a:avLst/>
          </a:prstGeom>
          <a:solidFill>
            <a:srgbClr val="A5A5A5"/>
          </a:solidFill>
          <a:ln>
            <a:noFill/>
          </a:ln>
        </p:spPr>
      </p:pic>
      <p:sp>
        <p:nvSpPr>
          <p:cNvPr id="189" name="Google Shape;189;p34"/>
          <p:cNvSpPr txBox="1"/>
          <p:nvPr/>
        </p:nvSpPr>
        <p:spPr>
          <a:xfrm>
            <a:off x="1014277"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sp>
        <p:nvSpPr>
          <p:cNvPr id="190" name="Google Shape;190;p34"/>
          <p:cNvSpPr txBox="1"/>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1" lang="en-US" sz="700">
                <a:solidFill>
                  <a:schemeClr val="lt1"/>
                </a:solidFill>
                <a:latin typeface="Verizon NHG DS"/>
                <a:ea typeface="Verizon NHG DS"/>
                <a:cs typeface="Verizon NHG DS"/>
                <a:sym typeface="Verizon NHG DS"/>
              </a:rPr>
              <a:t>‹#›</a:t>
            </a:fld>
            <a:endParaRPr b="1" sz="700">
              <a:solidFill>
                <a:schemeClr val="lt1"/>
              </a:solidFill>
              <a:latin typeface="Verizon NHG DS"/>
              <a:ea typeface="Verizon NHG DS"/>
              <a:cs typeface="Verizon NHG DS"/>
              <a:sym typeface="Verizon NHG DS"/>
            </a:endParaRPr>
          </a:p>
        </p:txBody>
      </p:sp>
      <p:sp>
        <p:nvSpPr>
          <p:cNvPr id="191" name="Google Shape;191;p34"/>
          <p:cNvSpPr txBox="1"/>
          <p:nvPr>
            <p:ph type="title"/>
          </p:nvPr>
        </p:nvSpPr>
        <p:spPr>
          <a:xfrm>
            <a:off x="457200" y="594359"/>
            <a:ext cx="7086600" cy="9852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lt1"/>
              </a:buClr>
              <a:buSzPts val="4000"/>
              <a:buFont typeface="Verizon NHG DS"/>
              <a:buNone/>
            </a:pPr>
            <a:r>
              <a:rPr lang="en-US"/>
              <a:t>You’ve Got A Notification!</a:t>
            </a:r>
            <a:endParaRPr/>
          </a:p>
          <a:p>
            <a:pPr indent="0" lvl="0" marL="0" rtl="0" algn="l">
              <a:lnSpc>
                <a:spcPct val="80000"/>
              </a:lnSpc>
              <a:spcBef>
                <a:spcPts val="0"/>
              </a:spcBef>
              <a:spcAft>
                <a:spcPts val="0"/>
              </a:spcAft>
              <a:buClr>
                <a:schemeClr val="lt1"/>
              </a:buClr>
              <a:buSzPts val="4000"/>
              <a:buFont typeface="Verizon NHG DS"/>
              <a:buNone/>
            </a:pPr>
            <a:r>
              <a:rPr lang="en-US"/>
              <a:t>Live Demo</a:t>
            </a:r>
            <a:endParaRPr/>
          </a:p>
        </p:txBody>
      </p:sp>
      <p:pic>
        <p:nvPicPr>
          <p:cNvPr id="192" name="Google Shape;192;p34"/>
          <p:cNvPicPr preferRelativeResize="0"/>
          <p:nvPr/>
        </p:nvPicPr>
        <p:blipFill rotWithShape="1">
          <a:blip r:embed="rId4">
            <a:alphaModFix/>
          </a:blip>
          <a:srcRect b="0" l="0" r="0" t="0"/>
          <a:stretch/>
        </p:blipFill>
        <p:spPr>
          <a:xfrm>
            <a:off x="352014" y="4573128"/>
            <a:ext cx="402029" cy="4338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9" name="Google Shape;199;p35"/>
          <p:cNvSpPr txBox="1"/>
          <p:nvPr>
            <p:ph idx="1" type="body"/>
          </p:nvPr>
        </p:nvSpPr>
        <p:spPr>
          <a:xfrm>
            <a:off x="457201" y="1352550"/>
            <a:ext cx="4017900" cy="3086100"/>
          </a:xfrm>
          <a:prstGeom prst="rect">
            <a:avLst/>
          </a:prstGeom>
          <a:noFill/>
          <a:ln>
            <a:noFill/>
          </a:ln>
        </p:spPr>
        <p:txBody>
          <a:bodyPr anchorCtr="0" anchor="t" bIns="0" lIns="0" spcFirstLastPara="1" rIns="0" wrap="square" tIns="0">
            <a:normAutofit/>
          </a:bodyPr>
          <a:lstStyle/>
          <a:p>
            <a:pPr indent="0" lvl="2" marL="0" rtl="0" algn="l">
              <a:lnSpc>
                <a:spcPct val="100000"/>
              </a:lnSpc>
              <a:spcBef>
                <a:spcPts val="0"/>
              </a:spcBef>
              <a:spcAft>
                <a:spcPts val="0"/>
              </a:spcAft>
              <a:buClr>
                <a:schemeClr val="dk1"/>
              </a:buClr>
              <a:buSzPts val="1200"/>
              <a:buNone/>
            </a:pPr>
            <a:r>
              <a:t/>
            </a:r>
            <a:endParaRPr/>
          </a:p>
          <a:p>
            <a:pPr indent="-153987" lvl="2" marL="230187" rtl="0" algn="l">
              <a:lnSpc>
                <a:spcPct val="100000"/>
              </a:lnSpc>
              <a:spcBef>
                <a:spcPts val="600"/>
              </a:spcBef>
              <a:spcAft>
                <a:spcPts val="0"/>
              </a:spcAft>
              <a:buClr>
                <a:schemeClr val="dk1"/>
              </a:buClr>
              <a:buSzPts val="1200"/>
              <a:buNone/>
            </a:pPr>
            <a:r>
              <a:t/>
            </a:r>
            <a:endParaRPr/>
          </a:p>
        </p:txBody>
      </p:sp>
      <p:sp>
        <p:nvSpPr>
          <p:cNvPr id="200" name="Google Shape;200;p35"/>
          <p:cNvSpPr txBox="1"/>
          <p:nvPr>
            <p:ph type="title"/>
          </p:nvPr>
        </p:nvSpPr>
        <p:spPr>
          <a:xfrm>
            <a:off x="457200" y="590550"/>
            <a:ext cx="39330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2500"/>
              <a:t>Execution and Feasibility</a:t>
            </a:r>
            <a:endParaRPr sz="2500"/>
          </a:p>
        </p:txBody>
      </p:sp>
      <p:grpSp>
        <p:nvGrpSpPr>
          <p:cNvPr id="201" name="Google Shape;201;p35"/>
          <p:cNvGrpSpPr/>
          <p:nvPr/>
        </p:nvGrpSpPr>
        <p:grpSpPr>
          <a:xfrm>
            <a:off x="5106965" y="1034926"/>
            <a:ext cx="3207485" cy="3027391"/>
            <a:chOff x="44662" y="90046"/>
            <a:chExt cx="3207485" cy="3027391"/>
          </a:xfrm>
        </p:grpSpPr>
        <p:sp>
          <p:nvSpPr>
            <p:cNvPr id="202" name="Google Shape;202;p35"/>
            <p:cNvSpPr/>
            <p:nvPr/>
          </p:nvSpPr>
          <p:spPr>
            <a:xfrm>
              <a:off x="716905" y="90046"/>
              <a:ext cx="1863000" cy="1863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txBox="1"/>
            <p:nvPr/>
          </p:nvSpPr>
          <p:spPr>
            <a:xfrm>
              <a:off x="965308" y="416075"/>
              <a:ext cx="1366200" cy="838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800"/>
                <a:buFont typeface="Verizon NHG DS"/>
                <a:buNone/>
              </a:pPr>
              <a:r>
                <a:rPr lang="en-US" sz="1800">
                  <a:solidFill>
                    <a:schemeClr val="lt1"/>
                  </a:solidFill>
                  <a:latin typeface="Verizon NHG DS"/>
                  <a:ea typeface="Verizon NHG DS"/>
                  <a:cs typeface="Verizon NHG DS"/>
                  <a:sym typeface="Verizon NHG DS"/>
                </a:rPr>
                <a:t>Twilio</a:t>
              </a:r>
              <a:endParaRPr/>
            </a:p>
          </p:txBody>
        </p:sp>
        <p:sp>
          <p:nvSpPr>
            <p:cNvPr id="204" name="Google Shape;204;p35"/>
            <p:cNvSpPr/>
            <p:nvPr/>
          </p:nvSpPr>
          <p:spPr>
            <a:xfrm>
              <a:off x="1389147" y="1254437"/>
              <a:ext cx="1863000" cy="1863000"/>
            </a:xfrm>
            <a:prstGeom prst="ellipse">
              <a:avLst/>
            </a:prstGeom>
            <a:solidFill>
              <a:schemeClr val="dk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txBox="1"/>
            <p:nvPr/>
          </p:nvSpPr>
          <p:spPr>
            <a:xfrm>
              <a:off x="1958922" y="1735719"/>
              <a:ext cx="1117800" cy="1024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800"/>
                <a:buFont typeface="Verizon NHG DS"/>
                <a:buNone/>
              </a:pPr>
              <a:r>
                <a:rPr lang="en-US" sz="1800">
                  <a:solidFill>
                    <a:schemeClr val="lt1"/>
                  </a:solidFill>
                  <a:latin typeface="Verizon NHG DS"/>
                  <a:ea typeface="Verizon NHG DS"/>
                  <a:cs typeface="Verizon NHG DS"/>
                  <a:sym typeface="Verizon NHG DS"/>
                </a:rPr>
                <a:t>SpringBoot</a:t>
              </a:r>
              <a:endParaRPr/>
            </a:p>
          </p:txBody>
        </p:sp>
        <p:sp>
          <p:nvSpPr>
            <p:cNvPr id="206" name="Google Shape;206;p35"/>
            <p:cNvSpPr/>
            <p:nvPr/>
          </p:nvSpPr>
          <p:spPr>
            <a:xfrm>
              <a:off x="44662" y="1254437"/>
              <a:ext cx="1863000" cy="1863000"/>
            </a:xfrm>
            <a:prstGeom prst="ellipse">
              <a:avLst/>
            </a:prstGeom>
            <a:solidFill>
              <a:srgbClr val="888A8A">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txBox="1"/>
            <p:nvPr/>
          </p:nvSpPr>
          <p:spPr>
            <a:xfrm>
              <a:off x="220098" y="1735719"/>
              <a:ext cx="1117800" cy="1024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800"/>
                <a:buFont typeface="Verizon NHG DS"/>
                <a:buNone/>
              </a:pPr>
              <a:r>
                <a:rPr lang="en-US" sz="1800">
                  <a:solidFill>
                    <a:schemeClr val="lt1"/>
                  </a:solidFill>
                  <a:latin typeface="Verizon NHG DS"/>
                  <a:ea typeface="Verizon NHG DS"/>
                  <a:cs typeface="Verizon NHG DS"/>
                  <a:sym typeface="Verizon NHG DS"/>
                </a:rPr>
                <a:t>React</a:t>
              </a:r>
              <a:endParaRPr/>
            </a:p>
          </p:txBody>
        </p:sp>
      </p:grpSp>
      <p:sp>
        <p:nvSpPr>
          <p:cNvPr id="208" name="Google Shape;208;p35"/>
          <p:cNvSpPr txBox="1"/>
          <p:nvPr>
            <p:ph idx="1" type="body"/>
          </p:nvPr>
        </p:nvSpPr>
        <p:spPr>
          <a:xfrm>
            <a:off x="457201" y="1352550"/>
            <a:ext cx="4017900" cy="30861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200"/>
              <a:buFont typeface="Verizon NHG TX"/>
              <a:buNone/>
            </a:pPr>
            <a:r>
              <a:rPr lang="en-US"/>
              <a:t>Realistic and Viable</a:t>
            </a:r>
            <a:r>
              <a:rPr lang="en-US"/>
              <a:t>. </a:t>
            </a:r>
            <a:endParaRPr/>
          </a:p>
          <a:p>
            <a:pPr indent="0" lvl="1" marL="0" rtl="0" algn="l">
              <a:lnSpc>
                <a:spcPct val="100000"/>
              </a:lnSpc>
              <a:spcBef>
                <a:spcPts val="900"/>
              </a:spcBef>
              <a:spcAft>
                <a:spcPts val="0"/>
              </a:spcAft>
              <a:buClr>
                <a:schemeClr val="dk1"/>
              </a:buClr>
              <a:buSzPts val="1200"/>
              <a:buFont typeface="Verizon NHG TX"/>
              <a:buNone/>
            </a:pPr>
            <a:r>
              <a:rPr lang="en-US"/>
              <a:t>With a bit more time, we could implement a proper delivery of ToodleDo!</a:t>
            </a:r>
            <a:endParaRPr/>
          </a:p>
          <a:p>
            <a:pPr indent="-230187" lvl="2" marL="230187" rtl="0" algn="l">
              <a:lnSpc>
                <a:spcPct val="100000"/>
              </a:lnSpc>
              <a:spcBef>
                <a:spcPts val="600"/>
              </a:spcBef>
              <a:spcAft>
                <a:spcPts val="0"/>
              </a:spcAft>
              <a:buClr>
                <a:schemeClr val="dk1"/>
              </a:buClr>
              <a:buSzPts val="1200"/>
              <a:buChar char="•"/>
            </a:pPr>
            <a:r>
              <a:rPr lang="en-US"/>
              <a:t>Persist</a:t>
            </a:r>
            <a:r>
              <a:rPr lang="en-US"/>
              <a:t> tasks to a backend </a:t>
            </a:r>
            <a:r>
              <a:rPr lang="en-US"/>
              <a:t>database</a:t>
            </a:r>
            <a:r>
              <a:rPr lang="en-US"/>
              <a:t> with MySQL</a:t>
            </a:r>
            <a:endParaRPr/>
          </a:p>
          <a:p>
            <a:pPr indent="-230187" lvl="2" marL="230187" rtl="0" algn="l">
              <a:lnSpc>
                <a:spcPct val="100000"/>
              </a:lnSpc>
              <a:spcBef>
                <a:spcPts val="600"/>
              </a:spcBef>
              <a:spcAft>
                <a:spcPts val="0"/>
              </a:spcAft>
              <a:buClr>
                <a:schemeClr val="dk1"/>
              </a:buClr>
              <a:buSzPts val="1200"/>
              <a:buChar char="•"/>
            </a:pPr>
            <a:r>
              <a:rPr lang="en-US"/>
              <a:t>Currently ToodleDo has OAuth which allows 3rd party logi</a:t>
            </a:r>
            <a:r>
              <a:rPr lang="en-US"/>
              <a:t>n</a:t>
            </a:r>
            <a:endParaRPr/>
          </a:p>
          <a:p>
            <a:pPr indent="-219075" lvl="3" marL="455612" rtl="0" algn="l">
              <a:spcBef>
                <a:spcPts val="600"/>
              </a:spcBef>
              <a:spcAft>
                <a:spcPts val="0"/>
              </a:spcAft>
              <a:buSzPts val="1700"/>
              <a:buChar char="–"/>
            </a:pPr>
            <a:r>
              <a:rPr lang="en-US" sz="1100"/>
              <a:t>With this we can connect to a user’s Google or Outlook calendar</a:t>
            </a:r>
            <a:endParaRPr sz="1100"/>
          </a:p>
          <a:p>
            <a:pPr indent="0" lvl="1" marL="0" rtl="0" algn="l">
              <a:spcBef>
                <a:spcPts val="0"/>
              </a:spcBef>
              <a:spcAft>
                <a:spcPts val="0"/>
              </a:spcAft>
              <a:buSzPts val="1800"/>
              <a:buNone/>
            </a:pPr>
            <a:r>
              <a:rPr b="1" lang="en-US"/>
              <a:t>Target Users </a:t>
            </a:r>
            <a:endParaRPr b="0"/>
          </a:p>
          <a:p>
            <a:pPr indent="-192087" lvl="2" marL="230187" rtl="0" algn="l">
              <a:spcBef>
                <a:spcPts val="600"/>
              </a:spcBef>
              <a:spcAft>
                <a:spcPts val="0"/>
              </a:spcAft>
              <a:buSzPts val="1200"/>
              <a:buChar char="•"/>
            </a:pPr>
            <a:r>
              <a:rPr lang="en-US"/>
              <a:t>Developers, Managers, Technicians</a:t>
            </a:r>
            <a:endParaRPr/>
          </a:p>
          <a:p>
            <a:pPr indent="-192087" lvl="2" marL="230187" rtl="0" algn="l">
              <a:spcBef>
                <a:spcPts val="600"/>
              </a:spcBef>
              <a:spcAft>
                <a:spcPts val="0"/>
              </a:spcAft>
              <a:buSzPts val="1200"/>
              <a:buChar char="•"/>
            </a:pPr>
            <a:r>
              <a:rPr lang="en-US"/>
              <a:t>Anyone who is working on a project and needs to stay on task</a:t>
            </a:r>
            <a:endParaRPr/>
          </a:p>
          <a:p>
            <a:pPr indent="0" lvl="0" marL="0" rtl="0" algn="l">
              <a:lnSpc>
                <a:spcPct val="100000"/>
              </a:lnSpc>
              <a:spcBef>
                <a:spcPts val="900"/>
              </a:spcBef>
              <a:spcAft>
                <a:spcPts val="0"/>
              </a:spcAft>
              <a:buClr>
                <a:schemeClr val="dk1"/>
              </a:buClr>
              <a:buSzPts val="1200"/>
              <a:buFont typeface="Verizon NHG TX"/>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5" name="Google Shape;215;p36"/>
          <p:cNvSpPr txBox="1"/>
          <p:nvPr>
            <p:ph idx="1" type="body"/>
          </p:nvPr>
        </p:nvSpPr>
        <p:spPr>
          <a:xfrm>
            <a:off x="6119213" y="3032360"/>
            <a:ext cx="2567700" cy="14064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200"/>
              <a:buFont typeface="Verizon NHG TX"/>
              <a:buNone/>
            </a:pPr>
            <a:r>
              <a:rPr lang="en-US"/>
              <a:t>RSS Feed</a:t>
            </a:r>
            <a:endParaRPr/>
          </a:p>
          <a:p>
            <a:pPr indent="0" lvl="1" marL="0" rtl="0" algn="l">
              <a:lnSpc>
                <a:spcPct val="100000"/>
              </a:lnSpc>
              <a:spcBef>
                <a:spcPts val="900"/>
              </a:spcBef>
              <a:spcAft>
                <a:spcPts val="0"/>
              </a:spcAft>
              <a:buClr>
                <a:schemeClr val="dk1"/>
              </a:buClr>
              <a:buSzPts val="1200"/>
              <a:buFont typeface="Verizon NHG TX"/>
              <a:buNone/>
            </a:pPr>
            <a:r>
              <a:rPr lang="en-US"/>
              <a:t>Allow users to sign up for notifications about their favorite interests, sports, news, etc.</a:t>
            </a:r>
            <a:endParaRPr/>
          </a:p>
        </p:txBody>
      </p:sp>
      <p:sp>
        <p:nvSpPr>
          <p:cNvPr id="216" name="Google Shape;216;p36"/>
          <p:cNvSpPr txBox="1"/>
          <p:nvPr>
            <p:ph idx="2" type="body"/>
          </p:nvPr>
        </p:nvSpPr>
        <p:spPr>
          <a:xfrm>
            <a:off x="3288207" y="3032360"/>
            <a:ext cx="2567700" cy="14064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200"/>
              <a:buFont typeface="Verizon NHG TX"/>
              <a:buNone/>
            </a:pPr>
            <a:r>
              <a:rPr lang="en-US"/>
              <a:t>5G IOT Triggered Notifications</a:t>
            </a:r>
            <a:endParaRPr/>
          </a:p>
          <a:p>
            <a:pPr indent="0" lvl="1" marL="0" rtl="0" algn="l">
              <a:lnSpc>
                <a:spcPct val="100000"/>
              </a:lnSpc>
              <a:spcBef>
                <a:spcPts val="900"/>
              </a:spcBef>
              <a:spcAft>
                <a:spcPts val="0"/>
              </a:spcAft>
              <a:buClr>
                <a:schemeClr val="dk1"/>
              </a:buClr>
              <a:buSzPts val="1200"/>
              <a:buFont typeface="Verizon NHG TX"/>
              <a:buNone/>
            </a:pPr>
            <a:r>
              <a:rPr lang="en-US"/>
              <a:t>Verizon technicians on field calls can get notifications about test coverage as they move. Users in a MEC area can get notifications about their surroundings.</a:t>
            </a:r>
            <a:endParaRPr/>
          </a:p>
        </p:txBody>
      </p:sp>
      <p:sp>
        <p:nvSpPr>
          <p:cNvPr id="217" name="Google Shape;217;p36"/>
          <p:cNvSpPr txBox="1"/>
          <p:nvPr>
            <p:ph idx="3" type="body"/>
          </p:nvPr>
        </p:nvSpPr>
        <p:spPr>
          <a:xfrm>
            <a:off x="457200" y="3032360"/>
            <a:ext cx="2567700" cy="14064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200"/>
              <a:buFont typeface="Verizon NHG TX"/>
              <a:buNone/>
            </a:pPr>
            <a:r>
              <a:rPr lang="en-US"/>
              <a:t>Google Calendar and Beyond</a:t>
            </a:r>
            <a:endParaRPr/>
          </a:p>
          <a:p>
            <a:pPr indent="0" lvl="1" marL="0" rtl="0" algn="l">
              <a:lnSpc>
                <a:spcPct val="100000"/>
              </a:lnSpc>
              <a:spcBef>
                <a:spcPts val="900"/>
              </a:spcBef>
              <a:spcAft>
                <a:spcPts val="0"/>
              </a:spcAft>
              <a:buClr>
                <a:schemeClr val="dk1"/>
              </a:buClr>
              <a:buSzPts val="1200"/>
              <a:buFont typeface="Verizon NHG TX"/>
              <a:buNone/>
            </a:pPr>
            <a:r>
              <a:rPr lang="en-US"/>
              <a:t>Automatically scan Google or Outlook Calendar every day for meeting times and send reminders without having to fill out a task form.</a:t>
            </a:r>
            <a:endParaRPr/>
          </a:p>
        </p:txBody>
      </p:sp>
      <p:sp>
        <p:nvSpPr>
          <p:cNvPr id="218" name="Google Shape;218;p36"/>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2500"/>
              <a:t>Next Steps</a:t>
            </a:r>
            <a:br>
              <a:rPr lang="en-US"/>
            </a:br>
            <a:endParaRPr/>
          </a:p>
        </p:txBody>
      </p:sp>
      <p:pic>
        <p:nvPicPr>
          <p:cNvPr id="219" name="Google Shape;219;p36"/>
          <p:cNvPicPr preferRelativeResize="0"/>
          <p:nvPr/>
        </p:nvPicPr>
        <p:blipFill rotWithShape="1">
          <a:blip r:embed="rId3">
            <a:alphaModFix/>
          </a:blip>
          <a:srcRect b="426" l="0" r="0" t="426"/>
          <a:stretch/>
        </p:blipFill>
        <p:spPr>
          <a:xfrm>
            <a:off x="457175" y="1352550"/>
            <a:ext cx="2567700" cy="1591199"/>
          </a:xfrm>
          <a:prstGeom prst="rect">
            <a:avLst/>
          </a:prstGeom>
          <a:noFill/>
          <a:ln>
            <a:noFill/>
          </a:ln>
        </p:spPr>
      </p:pic>
      <p:pic>
        <p:nvPicPr>
          <p:cNvPr id="220" name="Google Shape;220;p36"/>
          <p:cNvPicPr preferRelativeResize="0"/>
          <p:nvPr/>
        </p:nvPicPr>
        <p:blipFill rotWithShape="1">
          <a:blip r:embed="rId4">
            <a:alphaModFix/>
          </a:blip>
          <a:srcRect b="0" l="2326" r="2326" t="0"/>
          <a:stretch/>
        </p:blipFill>
        <p:spPr>
          <a:xfrm>
            <a:off x="3288200" y="1352550"/>
            <a:ext cx="2567702" cy="1591201"/>
          </a:xfrm>
          <a:prstGeom prst="rect">
            <a:avLst/>
          </a:prstGeom>
          <a:noFill/>
          <a:ln>
            <a:noFill/>
          </a:ln>
        </p:spPr>
      </p:pic>
      <p:pic>
        <p:nvPicPr>
          <p:cNvPr id="221" name="Google Shape;221;p36"/>
          <p:cNvPicPr preferRelativeResize="0"/>
          <p:nvPr/>
        </p:nvPicPr>
        <p:blipFill rotWithShape="1">
          <a:blip r:embed="rId5">
            <a:alphaModFix/>
          </a:blip>
          <a:srcRect b="0" l="4611" r="4620" t="0"/>
          <a:stretch/>
        </p:blipFill>
        <p:spPr>
          <a:xfrm>
            <a:off x="6119225" y="1352550"/>
            <a:ext cx="2567700" cy="159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8" name="Google Shape;228;p37"/>
          <p:cNvSpPr txBox="1"/>
          <p:nvPr>
            <p:ph idx="1" type="body"/>
          </p:nvPr>
        </p:nvSpPr>
        <p:spPr>
          <a:xfrm>
            <a:off x="457201" y="1352550"/>
            <a:ext cx="4017900" cy="30861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200"/>
              <a:buFont typeface="Verizon NHG TX"/>
              <a:buNone/>
            </a:pPr>
            <a:r>
              <a:rPr lang="en-US"/>
              <a:t>A creative way to be notified about work meetings and tasks on your phone!</a:t>
            </a:r>
            <a:endParaRPr/>
          </a:p>
          <a:p>
            <a:pPr indent="-268287" lvl="2" marL="230187" rtl="0" algn="l">
              <a:lnSpc>
                <a:spcPct val="100000"/>
              </a:lnSpc>
              <a:spcBef>
                <a:spcPts val="600"/>
              </a:spcBef>
              <a:spcAft>
                <a:spcPts val="0"/>
              </a:spcAft>
              <a:buSzPts val="1800"/>
              <a:buChar char="•"/>
            </a:pPr>
            <a:r>
              <a:rPr lang="en-US"/>
              <a:t>Solves a current issue that many VTeamers face</a:t>
            </a:r>
            <a:endParaRPr/>
          </a:p>
          <a:p>
            <a:pPr indent="-268287" lvl="2" marL="230187" rtl="0" algn="l">
              <a:lnSpc>
                <a:spcPct val="100000"/>
              </a:lnSpc>
              <a:spcBef>
                <a:spcPts val="600"/>
              </a:spcBef>
              <a:spcAft>
                <a:spcPts val="0"/>
              </a:spcAft>
              <a:buSzPts val="1800"/>
              <a:buChar char="•"/>
            </a:pPr>
            <a:r>
              <a:rPr lang="en-US"/>
              <a:t>With emerging 5G IOT and MEC technologies, there’s endless possibilities for new ways to think about SMS notifications</a:t>
            </a:r>
            <a:endParaRPr/>
          </a:p>
          <a:p>
            <a:pPr indent="-225425" lvl="3" marL="455612" rtl="0" algn="l">
              <a:lnSpc>
                <a:spcPct val="100000"/>
              </a:lnSpc>
              <a:spcBef>
                <a:spcPts val="600"/>
              </a:spcBef>
              <a:spcAft>
                <a:spcPts val="0"/>
              </a:spcAft>
              <a:buSzPts val="1800"/>
              <a:buChar char="–"/>
            </a:pPr>
            <a:r>
              <a:rPr lang="en-US"/>
              <a:t>Opportunities to benefit Verizon employees, customers, and beyond</a:t>
            </a:r>
            <a:endParaRPr/>
          </a:p>
          <a:p>
            <a:pPr indent="0" lvl="0" marL="0" rtl="0" algn="l">
              <a:lnSpc>
                <a:spcPct val="100000"/>
              </a:lnSpc>
              <a:spcBef>
                <a:spcPts val="900"/>
              </a:spcBef>
              <a:spcAft>
                <a:spcPts val="0"/>
              </a:spcAft>
              <a:buClr>
                <a:schemeClr val="dk1"/>
              </a:buClr>
              <a:buSzPts val="1200"/>
              <a:buFont typeface="Verizon NHG TX"/>
              <a:buNone/>
            </a:pPr>
            <a:r>
              <a:t/>
            </a:r>
            <a:endParaRPr/>
          </a:p>
        </p:txBody>
      </p:sp>
      <p:sp>
        <p:nvSpPr>
          <p:cNvPr id="229" name="Google Shape;229;p37"/>
          <p:cNvSpPr txBox="1"/>
          <p:nvPr>
            <p:ph type="title"/>
          </p:nvPr>
        </p:nvSpPr>
        <p:spPr>
          <a:xfrm>
            <a:off x="457200" y="590550"/>
            <a:ext cx="40179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2500"/>
              <a:t>Innovation</a:t>
            </a:r>
            <a:endParaRPr sz="2500"/>
          </a:p>
        </p:txBody>
      </p:sp>
      <p:grpSp>
        <p:nvGrpSpPr>
          <p:cNvPr id="230" name="Google Shape;230;p37"/>
          <p:cNvGrpSpPr/>
          <p:nvPr/>
        </p:nvGrpSpPr>
        <p:grpSpPr>
          <a:xfrm>
            <a:off x="5148866" y="894461"/>
            <a:ext cx="2961023" cy="3278332"/>
            <a:chOff x="274831" y="12296"/>
            <a:chExt cx="2961023" cy="3278332"/>
          </a:xfrm>
        </p:grpSpPr>
        <p:sp>
          <p:nvSpPr>
            <p:cNvPr id="231" name="Google Shape;231;p37"/>
            <p:cNvSpPr/>
            <p:nvPr/>
          </p:nvSpPr>
          <p:spPr>
            <a:xfrm>
              <a:off x="1300393" y="1196512"/>
              <a:ext cx="909900" cy="90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7"/>
            <p:cNvSpPr txBox="1"/>
            <p:nvPr/>
          </p:nvSpPr>
          <p:spPr>
            <a:xfrm>
              <a:off x="1433651" y="1329770"/>
              <a:ext cx="643500" cy="6435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400"/>
                <a:buFont typeface="Verizon NHG TX"/>
                <a:buNone/>
              </a:pPr>
              <a:r>
                <a:rPr lang="en-US">
                  <a:solidFill>
                    <a:schemeClr val="lt1"/>
                  </a:solidFill>
                  <a:latin typeface="Verizon NHG TX"/>
                  <a:ea typeface="Verizon NHG TX"/>
                  <a:cs typeface="Verizon NHG TX"/>
                  <a:sym typeface="Verizon NHG TX"/>
                </a:rPr>
                <a:t>ToodleDo</a:t>
              </a:r>
              <a:endParaRPr/>
            </a:p>
          </p:txBody>
        </p:sp>
        <p:sp>
          <p:nvSpPr>
            <p:cNvPr id="233" name="Google Shape;233;p37"/>
            <p:cNvSpPr/>
            <p:nvPr/>
          </p:nvSpPr>
          <p:spPr>
            <a:xfrm rot="-5400000">
              <a:off x="1618338" y="1036012"/>
              <a:ext cx="274200" cy="46800"/>
            </a:xfrm>
            <a:custGeom>
              <a:rect b="b" l="l" r="r" t="t"/>
              <a:pathLst>
                <a:path extrusionOk="0" h="120000" w="120000">
                  <a:moveTo>
                    <a:pt x="0" y="60000"/>
                  </a:moveTo>
                  <a:lnTo>
                    <a:pt x="120000" y="60000"/>
                  </a:lnTo>
                </a:path>
              </a:pathLst>
            </a:custGeom>
            <a:noFill/>
            <a:ln cap="sq"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7"/>
            <p:cNvSpPr txBox="1"/>
            <p:nvPr/>
          </p:nvSpPr>
          <p:spPr>
            <a:xfrm rot="-5400000">
              <a:off x="1748508" y="1052433"/>
              <a:ext cx="13800" cy="1380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izon NHG TX"/>
                <a:buNone/>
              </a:pPr>
              <a:r>
                <a:t/>
              </a:r>
              <a:endParaRPr sz="500">
                <a:solidFill>
                  <a:schemeClr val="dk1"/>
                </a:solidFill>
                <a:latin typeface="Verizon NHG DS"/>
                <a:ea typeface="Verizon NHG DS"/>
                <a:cs typeface="Verizon NHG DS"/>
                <a:sym typeface="Verizon NHG DS"/>
              </a:endParaRPr>
            </a:p>
          </p:txBody>
        </p:sp>
        <p:sp>
          <p:nvSpPr>
            <p:cNvPr id="235" name="Google Shape;235;p37"/>
            <p:cNvSpPr/>
            <p:nvPr/>
          </p:nvSpPr>
          <p:spPr>
            <a:xfrm>
              <a:off x="1300393" y="12296"/>
              <a:ext cx="909900" cy="90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txBox="1"/>
            <p:nvPr/>
          </p:nvSpPr>
          <p:spPr>
            <a:xfrm>
              <a:off x="1433651" y="145554"/>
              <a:ext cx="643500" cy="64350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chemeClr val="lt1"/>
                </a:buClr>
                <a:buSzPts val="1000"/>
                <a:buFont typeface="Verizon NHG TX"/>
                <a:buNone/>
              </a:pPr>
              <a:r>
                <a:rPr lang="en-US" sz="1000">
                  <a:solidFill>
                    <a:schemeClr val="lt1"/>
                  </a:solidFill>
                  <a:latin typeface="Verizon NHG TX"/>
                  <a:ea typeface="Verizon NHG TX"/>
                  <a:cs typeface="Verizon NHG TX"/>
                  <a:sym typeface="Verizon NHG TX"/>
                </a:rPr>
                <a:t>IOT</a:t>
              </a:r>
              <a:endParaRPr/>
            </a:p>
          </p:txBody>
        </p:sp>
        <p:sp>
          <p:nvSpPr>
            <p:cNvPr id="237" name="Google Shape;237;p37"/>
            <p:cNvSpPr/>
            <p:nvPr/>
          </p:nvSpPr>
          <p:spPr>
            <a:xfrm rot="-1799149">
              <a:off x="2131060" y="1332109"/>
              <a:ext cx="274318" cy="46774"/>
            </a:xfrm>
            <a:custGeom>
              <a:rect b="b" l="l" r="r" t="t"/>
              <a:pathLst>
                <a:path extrusionOk="0" h="120000" w="120000">
                  <a:moveTo>
                    <a:pt x="0" y="60000"/>
                  </a:moveTo>
                  <a:lnTo>
                    <a:pt x="120000" y="60000"/>
                  </a:lnTo>
                </a:path>
              </a:pathLst>
            </a:custGeom>
            <a:noFill/>
            <a:ln cap="sq"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txBox="1"/>
            <p:nvPr/>
          </p:nvSpPr>
          <p:spPr>
            <a:xfrm rot="-1793934">
              <a:off x="2261308" y="1348550"/>
              <a:ext cx="13842" cy="1384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izon NHG TX"/>
                <a:buNone/>
              </a:pPr>
              <a:r>
                <a:t/>
              </a:r>
              <a:endParaRPr sz="500">
                <a:solidFill>
                  <a:schemeClr val="dk1"/>
                </a:solidFill>
                <a:latin typeface="Verizon NHG DS"/>
                <a:ea typeface="Verizon NHG DS"/>
                <a:cs typeface="Verizon NHG DS"/>
                <a:sym typeface="Verizon NHG DS"/>
              </a:endParaRPr>
            </a:p>
          </p:txBody>
        </p:sp>
        <p:sp>
          <p:nvSpPr>
            <p:cNvPr id="239" name="Google Shape;239;p37"/>
            <p:cNvSpPr/>
            <p:nvPr/>
          </p:nvSpPr>
          <p:spPr>
            <a:xfrm>
              <a:off x="2325954" y="604404"/>
              <a:ext cx="909900" cy="90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txBox="1"/>
            <p:nvPr/>
          </p:nvSpPr>
          <p:spPr>
            <a:xfrm>
              <a:off x="2459212" y="737662"/>
              <a:ext cx="643500" cy="64350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chemeClr val="lt1"/>
                </a:buClr>
                <a:buSzPts val="1000"/>
                <a:buFont typeface="Verizon NHG TX"/>
                <a:buNone/>
              </a:pPr>
              <a:r>
                <a:rPr lang="en-US" sz="1000">
                  <a:solidFill>
                    <a:schemeClr val="lt1"/>
                  </a:solidFill>
                  <a:latin typeface="Verizon NHG TX"/>
                  <a:ea typeface="Verizon NHG TX"/>
                  <a:cs typeface="Verizon NHG TX"/>
                  <a:sym typeface="Verizon NHG TX"/>
                </a:rPr>
                <a:t>Twilio</a:t>
              </a:r>
              <a:endParaRPr sz="1000">
                <a:solidFill>
                  <a:schemeClr val="lt1"/>
                </a:solidFill>
                <a:latin typeface="Verizon NHG TX"/>
                <a:ea typeface="Verizon NHG TX"/>
                <a:cs typeface="Verizon NHG TX"/>
                <a:sym typeface="Verizon NHG TX"/>
              </a:endParaRPr>
            </a:p>
            <a:p>
              <a:pPr indent="0" lvl="0" marL="0" marR="0" rtl="0" algn="l">
                <a:lnSpc>
                  <a:spcPct val="90000"/>
                </a:lnSpc>
                <a:spcBef>
                  <a:spcPts val="0"/>
                </a:spcBef>
                <a:spcAft>
                  <a:spcPts val="0"/>
                </a:spcAft>
                <a:buClr>
                  <a:schemeClr val="lt1"/>
                </a:buClr>
                <a:buSzPts val="1000"/>
                <a:buFont typeface="Verizon NHG TX"/>
                <a:buNone/>
              </a:pPr>
              <a:r>
                <a:t/>
              </a:r>
              <a:endParaRPr sz="1000">
                <a:solidFill>
                  <a:schemeClr val="lt1"/>
                </a:solidFill>
                <a:latin typeface="Verizon NHG TX"/>
                <a:ea typeface="Verizon NHG TX"/>
                <a:cs typeface="Verizon NHG TX"/>
                <a:sym typeface="Verizon NHG TX"/>
              </a:endParaRPr>
            </a:p>
          </p:txBody>
        </p:sp>
        <p:sp>
          <p:nvSpPr>
            <p:cNvPr id="241" name="Google Shape;241;p37"/>
            <p:cNvSpPr/>
            <p:nvPr/>
          </p:nvSpPr>
          <p:spPr>
            <a:xfrm rot="1799149">
              <a:off x="2130987" y="1924182"/>
              <a:ext cx="274318" cy="46774"/>
            </a:xfrm>
            <a:custGeom>
              <a:rect b="b" l="l" r="r" t="t"/>
              <a:pathLst>
                <a:path extrusionOk="0" h="120000" w="120000">
                  <a:moveTo>
                    <a:pt x="0" y="60000"/>
                  </a:moveTo>
                  <a:lnTo>
                    <a:pt x="120000" y="60000"/>
                  </a:lnTo>
                </a:path>
              </a:pathLst>
            </a:custGeom>
            <a:noFill/>
            <a:ln cap="sq"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7"/>
            <p:cNvSpPr txBox="1"/>
            <p:nvPr/>
          </p:nvSpPr>
          <p:spPr>
            <a:xfrm rot="1793934">
              <a:off x="2261265" y="1940701"/>
              <a:ext cx="13842" cy="1384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izon NHG TX"/>
                <a:buNone/>
              </a:pPr>
              <a:r>
                <a:t/>
              </a:r>
              <a:endParaRPr sz="500">
                <a:solidFill>
                  <a:schemeClr val="dk1"/>
                </a:solidFill>
                <a:latin typeface="Verizon NHG DS"/>
                <a:ea typeface="Verizon NHG DS"/>
                <a:cs typeface="Verizon NHG DS"/>
                <a:sym typeface="Verizon NHG DS"/>
              </a:endParaRPr>
            </a:p>
          </p:txBody>
        </p:sp>
        <p:sp>
          <p:nvSpPr>
            <p:cNvPr id="243" name="Google Shape;243;p37"/>
            <p:cNvSpPr/>
            <p:nvPr/>
          </p:nvSpPr>
          <p:spPr>
            <a:xfrm>
              <a:off x="2325954" y="1788620"/>
              <a:ext cx="909900" cy="90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7"/>
            <p:cNvSpPr txBox="1"/>
            <p:nvPr/>
          </p:nvSpPr>
          <p:spPr>
            <a:xfrm>
              <a:off x="2459212" y="1921878"/>
              <a:ext cx="643500" cy="64350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chemeClr val="lt1"/>
                </a:buClr>
                <a:buSzPts val="1000"/>
                <a:buFont typeface="Verizon NHG TX"/>
                <a:buNone/>
              </a:pPr>
              <a:r>
                <a:rPr lang="en-US" sz="1000">
                  <a:solidFill>
                    <a:schemeClr val="lt1"/>
                  </a:solidFill>
                  <a:latin typeface="Verizon NHG TX"/>
                  <a:ea typeface="Verizon NHG TX"/>
                  <a:cs typeface="Verizon NHG TX"/>
                  <a:sym typeface="Verizon NHG TX"/>
                </a:rPr>
                <a:t>DevOps</a:t>
              </a:r>
              <a:endParaRPr/>
            </a:p>
          </p:txBody>
        </p:sp>
        <p:sp>
          <p:nvSpPr>
            <p:cNvPr id="245" name="Google Shape;245;p37"/>
            <p:cNvSpPr/>
            <p:nvPr/>
          </p:nvSpPr>
          <p:spPr>
            <a:xfrm rot="5400000">
              <a:off x="1618191" y="2220157"/>
              <a:ext cx="274200" cy="46800"/>
            </a:xfrm>
            <a:custGeom>
              <a:rect b="b" l="l" r="r" t="t"/>
              <a:pathLst>
                <a:path extrusionOk="0" h="120000" w="120000">
                  <a:moveTo>
                    <a:pt x="0" y="60000"/>
                  </a:moveTo>
                  <a:lnTo>
                    <a:pt x="120000" y="60000"/>
                  </a:lnTo>
                </a:path>
              </a:pathLst>
            </a:custGeom>
            <a:noFill/>
            <a:ln cap="sq"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txBox="1"/>
            <p:nvPr/>
          </p:nvSpPr>
          <p:spPr>
            <a:xfrm rot="5400000">
              <a:off x="1748421" y="2236736"/>
              <a:ext cx="13800" cy="1380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izon NHG TX"/>
                <a:buNone/>
              </a:pPr>
              <a:r>
                <a:t/>
              </a:r>
              <a:endParaRPr sz="500">
                <a:solidFill>
                  <a:schemeClr val="dk1"/>
                </a:solidFill>
                <a:latin typeface="Verizon NHG DS"/>
                <a:ea typeface="Verizon NHG DS"/>
                <a:cs typeface="Verizon NHG DS"/>
                <a:sym typeface="Verizon NHG DS"/>
              </a:endParaRPr>
            </a:p>
          </p:txBody>
        </p:sp>
        <p:sp>
          <p:nvSpPr>
            <p:cNvPr id="247" name="Google Shape;247;p37"/>
            <p:cNvSpPr/>
            <p:nvPr/>
          </p:nvSpPr>
          <p:spPr>
            <a:xfrm>
              <a:off x="1300393" y="2380728"/>
              <a:ext cx="909900" cy="90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txBox="1"/>
            <p:nvPr/>
          </p:nvSpPr>
          <p:spPr>
            <a:xfrm>
              <a:off x="1433651" y="2513986"/>
              <a:ext cx="643500" cy="64350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chemeClr val="lt1"/>
                </a:buClr>
                <a:buSzPts val="1000"/>
                <a:buFont typeface="Verizon NHG TX"/>
                <a:buNone/>
              </a:pPr>
              <a:r>
                <a:rPr lang="en-US" sz="1000">
                  <a:solidFill>
                    <a:schemeClr val="lt1"/>
                  </a:solidFill>
                  <a:latin typeface="Verizon NHG TX"/>
                  <a:ea typeface="Verizon NHG TX"/>
                  <a:cs typeface="Verizon NHG TX"/>
                  <a:sym typeface="Verizon NHG TX"/>
                </a:rPr>
                <a:t>MEC</a:t>
              </a:r>
              <a:endParaRPr/>
            </a:p>
          </p:txBody>
        </p:sp>
        <p:sp>
          <p:nvSpPr>
            <p:cNvPr id="249" name="Google Shape;249;p37"/>
            <p:cNvSpPr/>
            <p:nvPr/>
          </p:nvSpPr>
          <p:spPr>
            <a:xfrm rot="9000851">
              <a:off x="1105352" y="1924085"/>
              <a:ext cx="274318" cy="46774"/>
            </a:xfrm>
            <a:custGeom>
              <a:rect b="b" l="l" r="r" t="t"/>
              <a:pathLst>
                <a:path extrusionOk="0" h="120000" w="120000">
                  <a:moveTo>
                    <a:pt x="0" y="60000"/>
                  </a:moveTo>
                  <a:lnTo>
                    <a:pt x="120000" y="60000"/>
                  </a:lnTo>
                </a:path>
              </a:pathLst>
            </a:custGeom>
            <a:noFill/>
            <a:ln cap="sq"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txBox="1"/>
            <p:nvPr/>
          </p:nvSpPr>
          <p:spPr>
            <a:xfrm rot="-1793934">
              <a:off x="1235747" y="1940658"/>
              <a:ext cx="13842" cy="1384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izon NHG TX"/>
                <a:buNone/>
              </a:pPr>
              <a:r>
                <a:t/>
              </a:r>
              <a:endParaRPr sz="500">
                <a:solidFill>
                  <a:schemeClr val="dk1"/>
                </a:solidFill>
                <a:latin typeface="Verizon NHG DS"/>
                <a:ea typeface="Verizon NHG DS"/>
                <a:cs typeface="Verizon NHG DS"/>
                <a:sym typeface="Verizon NHG DS"/>
              </a:endParaRPr>
            </a:p>
          </p:txBody>
        </p:sp>
        <p:sp>
          <p:nvSpPr>
            <p:cNvPr id="251" name="Google Shape;251;p37"/>
            <p:cNvSpPr/>
            <p:nvPr/>
          </p:nvSpPr>
          <p:spPr>
            <a:xfrm>
              <a:off x="274831" y="1788620"/>
              <a:ext cx="909900" cy="90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txBox="1"/>
            <p:nvPr/>
          </p:nvSpPr>
          <p:spPr>
            <a:xfrm>
              <a:off x="408089" y="1921878"/>
              <a:ext cx="643500" cy="64350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chemeClr val="lt1"/>
                </a:buClr>
                <a:buSzPts val="1000"/>
                <a:buFont typeface="Verizon NHG TX"/>
                <a:buNone/>
              </a:pPr>
              <a:r>
                <a:rPr lang="en-US" sz="1000">
                  <a:solidFill>
                    <a:schemeClr val="lt1"/>
                  </a:solidFill>
                  <a:latin typeface="Verizon NHG TX"/>
                  <a:ea typeface="Verizon NHG TX"/>
                  <a:cs typeface="Verizon NHG TX"/>
                  <a:sym typeface="Verizon NHG TX"/>
                </a:rPr>
                <a:t>SMS</a:t>
              </a:r>
              <a:endParaRPr/>
            </a:p>
          </p:txBody>
        </p:sp>
        <p:sp>
          <p:nvSpPr>
            <p:cNvPr id="253" name="Google Shape;253;p37"/>
            <p:cNvSpPr/>
            <p:nvPr/>
          </p:nvSpPr>
          <p:spPr>
            <a:xfrm rot="-9000851">
              <a:off x="1105425" y="1332012"/>
              <a:ext cx="274318" cy="46774"/>
            </a:xfrm>
            <a:custGeom>
              <a:rect b="b" l="l" r="r" t="t"/>
              <a:pathLst>
                <a:path extrusionOk="0" h="120000" w="120000">
                  <a:moveTo>
                    <a:pt x="0" y="60000"/>
                  </a:moveTo>
                  <a:lnTo>
                    <a:pt x="120000" y="60000"/>
                  </a:lnTo>
                </a:path>
              </a:pathLst>
            </a:custGeom>
            <a:noFill/>
            <a:ln cap="sq"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txBox="1"/>
            <p:nvPr/>
          </p:nvSpPr>
          <p:spPr>
            <a:xfrm rot="1793934">
              <a:off x="1235704" y="1348593"/>
              <a:ext cx="13842" cy="1384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izon NHG TX"/>
                <a:buNone/>
              </a:pPr>
              <a:r>
                <a:t/>
              </a:r>
              <a:endParaRPr sz="500">
                <a:solidFill>
                  <a:schemeClr val="dk1"/>
                </a:solidFill>
                <a:latin typeface="Verizon NHG DS"/>
                <a:ea typeface="Verizon NHG DS"/>
                <a:cs typeface="Verizon NHG DS"/>
                <a:sym typeface="Verizon NHG DS"/>
              </a:endParaRPr>
            </a:p>
          </p:txBody>
        </p:sp>
        <p:sp>
          <p:nvSpPr>
            <p:cNvPr id="255" name="Google Shape;255;p37"/>
            <p:cNvSpPr/>
            <p:nvPr/>
          </p:nvSpPr>
          <p:spPr>
            <a:xfrm>
              <a:off x="274831" y="604404"/>
              <a:ext cx="909900" cy="90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txBox="1"/>
            <p:nvPr/>
          </p:nvSpPr>
          <p:spPr>
            <a:xfrm>
              <a:off x="408089" y="737662"/>
              <a:ext cx="643500" cy="64350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chemeClr val="lt1"/>
                </a:buClr>
                <a:buSzPts val="1000"/>
                <a:buFont typeface="Verizon NHG TX"/>
                <a:buNone/>
              </a:pPr>
              <a:r>
                <a:rPr lang="en-US" sz="1000">
                  <a:solidFill>
                    <a:schemeClr val="lt1"/>
                  </a:solidFill>
                  <a:latin typeface="Verizon NHG TX"/>
                  <a:ea typeface="Verizon NHG TX"/>
                  <a:cs typeface="Verizon NHG TX"/>
                  <a:sym typeface="Verizon NHG TX"/>
                </a:rPr>
                <a:t>5G</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3" name="Google Shape;263;p38"/>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2500"/>
              <a:t>Team Collaboration and Learnings</a:t>
            </a:r>
            <a:endParaRPr sz="2500"/>
          </a:p>
        </p:txBody>
      </p:sp>
      <p:sp>
        <p:nvSpPr>
          <p:cNvPr id="264" name="Google Shape;264;p38"/>
          <p:cNvSpPr txBox="1"/>
          <p:nvPr/>
        </p:nvSpPr>
        <p:spPr>
          <a:xfrm>
            <a:off x="457200" y="1325700"/>
            <a:ext cx="1871400" cy="2463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Daily Stand Ups</a:t>
            </a:r>
            <a:endParaRPr/>
          </a:p>
        </p:txBody>
      </p:sp>
      <p:sp>
        <p:nvSpPr>
          <p:cNvPr id="265" name="Google Shape;265;p38"/>
          <p:cNvSpPr txBox="1"/>
          <p:nvPr/>
        </p:nvSpPr>
        <p:spPr>
          <a:xfrm>
            <a:off x="457200" y="2640725"/>
            <a:ext cx="1743900" cy="2463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Collaborative Decisions</a:t>
            </a:r>
            <a:endParaRPr/>
          </a:p>
        </p:txBody>
      </p:sp>
      <p:cxnSp>
        <p:nvCxnSpPr>
          <p:cNvPr id="266" name="Google Shape;266;p38"/>
          <p:cNvCxnSpPr/>
          <p:nvPr/>
        </p:nvCxnSpPr>
        <p:spPr>
          <a:xfrm rot="10800000">
            <a:off x="477156" y="1588091"/>
            <a:ext cx="2323800" cy="0"/>
          </a:xfrm>
          <a:prstGeom prst="straightConnector1">
            <a:avLst/>
          </a:prstGeom>
          <a:solidFill>
            <a:schemeClr val="accent1"/>
          </a:solidFill>
          <a:ln cap="sq" cmpd="sng" w="25400">
            <a:solidFill>
              <a:schemeClr val="dk2"/>
            </a:solidFill>
            <a:prstDash val="solid"/>
            <a:round/>
            <a:headEnd len="sm" w="sm" type="none"/>
            <a:tailEnd len="sm" w="sm" type="none"/>
          </a:ln>
        </p:spPr>
      </p:cxnSp>
      <p:sp>
        <p:nvSpPr>
          <p:cNvPr id="267" name="Google Shape;267;p38"/>
          <p:cNvSpPr txBox="1"/>
          <p:nvPr/>
        </p:nvSpPr>
        <p:spPr>
          <a:xfrm>
            <a:off x="457200" y="1607060"/>
            <a:ext cx="2343900" cy="585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Since the Hackathon was only 2 days, our team relied a lot on constant communication in order to make sure things were working and that the project was moving forward.</a:t>
            </a:r>
            <a:endParaRPr b="1" sz="800">
              <a:solidFill>
                <a:schemeClr val="dk1"/>
              </a:solidFill>
              <a:latin typeface="Verizon NHG TX"/>
              <a:ea typeface="Verizon NHG TX"/>
              <a:cs typeface="Verizon NHG TX"/>
              <a:sym typeface="Verizon NHG TX"/>
            </a:endParaRPr>
          </a:p>
        </p:txBody>
      </p:sp>
      <p:cxnSp>
        <p:nvCxnSpPr>
          <p:cNvPr id="268" name="Google Shape;268;p38"/>
          <p:cNvCxnSpPr/>
          <p:nvPr/>
        </p:nvCxnSpPr>
        <p:spPr>
          <a:xfrm rot="10800000">
            <a:off x="477156" y="2903116"/>
            <a:ext cx="2323800" cy="0"/>
          </a:xfrm>
          <a:prstGeom prst="straightConnector1">
            <a:avLst/>
          </a:prstGeom>
          <a:solidFill>
            <a:schemeClr val="accent1"/>
          </a:solidFill>
          <a:ln cap="sq" cmpd="sng" w="25400">
            <a:solidFill>
              <a:schemeClr val="dk2"/>
            </a:solidFill>
            <a:prstDash val="solid"/>
            <a:round/>
            <a:headEnd len="sm" w="sm" type="none"/>
            <a:tailEnd len="sm" w="sm" type="none"/>
          </a:ln>
        </p:spPr>
      </p:cxnSp>
      <p:sp>
        <p:nvSpPr>
          <p:cNvPr id="269" name="Google Shape;269;p38"/>
          <p:cNvSpPr txBox="1"/>
          <p:nvPr/>
        </p:nvSpPr>
        <p:spPr>
          <a:xfrm>
            <a:off x="457200" y="2922085"/>
            <a:ext cx="2343900" cy="708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Our team spent a lot of time listening to each other and allowing everyone a chance to speak. We took into consideration people’s different abilities and strengths and split up work accordingly as best we could.</a:t>
            </a:r>
            <a:endParaRPr b="1" sz="800">
              <a:solidFill>
                <a:schemeClr val="dk1"/>
              </a:solidFill>
              <a:latin typeface="Verizon NHG TX"/>
              <a:ea typeface="Verizon NHG TX"/>
              <a:cs typeface="Verizon NHG TX"/>
              <a:sym typeface="Verizon NHG TX"/>
            </a:endParaRPr>
          </a:p>
        </p:txBody>
      </p:sp>
      <p:sp>
        <p:nvSpPr>
          <p:cNvPr id="270" name="Google Shape;270;p38"/>
          <p:cNvSpPr txBox="1"/>
          <p:nvPr/>
        </p:nvSpPr>
        <p:spPr>
          <a:xfrm>
            <a:off x="3381002" y="1325700"/>
            <a:ext cx="1074000" cy="2463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Kanban Board</a:t>
            </a:r>
            <a:endParaRPr/>
          </a:p>
        </p:txBody>
      </p:sp>
      <p:sp>
        <p:nvSpPr>
          <p:cNvPr id="271" name="Google Shape;271;p38"/>
          <p:cNvSpPr txBox="1"/>
          <p:nvPr/>
        </p:nvSpPr>
        <p:spPr>
          <a:xfrm>
            <a:off x="3381004" y="2640725"/>
            <a:ext cx="1340100" cy="2463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Asking For Help</a:t>
            </a:r>
            <a:endParaRPr/>
          </a:p>
        </p:txBody>
      </p:sp>
      <p:cxnSp>
        <p:nvCxnSpPr>
          <p:cNvPr id="272" name="Google Shape;272;p38"/>
          <p:cNvCxnSpPr/>
          <p:nvPr/>
        </p:nvCxnSpPr>
        <p:spPr>
          <a:xfrm rot="10800000">
            <a:off x="3400950" y="1588091"/>
            <a:ext cx="2323800" cy="0"/>
          </a:xfrm>
          <a:prstGeom prst="straightConnector1">
            <a:avLst/>
          </a:prstGeom>
          <a:solidFill>
            <a:schemeClr val="accent1"/>
          </a:solidFill>
          <a:ln cap="sq" cmpd="sng" w="25400">
            <a:solidFill>
              <a:schemeClr val="dk2"/>
            </a:solidFill>
            <a:prstDash val="solid"/>
            <a:round/>
            <a:headEnd len="sm" w="sm" type="none"/>
            <a:tailEnd len="sm" w="sm" type="none"/>
          </a:ln>
        </p:spPr>
      </p:cxnSp>
      <p:sp>
        <p:nvSpPr>
          <p:cNvPr id="273" name="Google Shape;273;p38"/>
          <p:cNvSpPr txBox="1"/>
          <p:nvPr/>
        </p:nvSpPr>
        <p:spPr>
          <a:xfrm>
            <a:off x="3380994" y="1607060"/>
            <a:ext cx="2343900" cy="708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Before starting to work on our project, it was extremely helpful to write out all of our tasks and take advantage of Github’s Kanban Board Project tab. Throughout the project we referenced this board to make sure we were on track.</a:t>
            </a:r>
            <a:endParaRPr b="1" sz="800">
              <a:solidFill>
                <a:schemeClr val="dk1"/>
              </a:solidFill>
              <a:latin typeface="Verizon NHG TX"/>
              <a:ea typeface="Verizon NHG TX"/>
              <a:cs typeface="Verizon NHG TX"/>
              <a:sym typeface="Verizon NHG TX"/>
            </a:endParaRPr>
          </a:p>
        </p:txBody>
      </p:sp>
      <p:cxnSp>
        <p:nvCxnSpPr>
          <p:cNvPr id="274" name="Google Shape;274;p38"/>
          <p:cNvCxnSpPr/>
          <p:nvPr/>
        </p:nvCxnSpPr>
        <p:spPr>
          <a:xfrm rot="10800000">
            <a:off x="3400950" y="2903116"/>
            <a:ext cx="2323800" cy="0"/>
          </a:xfrm>
          <a:prstGeom prst="straightConnector1">
            <a:avLst/>
          </a:prstGeom>
          <a:solidFill>
            <a:schemeClr val="accent1"/>
          </a:solidFill>
          <a:ln cap="sq" cmpd="sng" w="25400">
            <a:solidFill>
              <a:schemeClr val="dk2"/>
            </a:solidFill>
            <a:prstDash val="solid"/>
            <a:round/>
            <a:headEnd len="sm" w="sm" type="none"/>
            <a:tailEnd len="sm" w="sm" type="none"/>
          </a:ln>
        </p:spPr>
      </p:cxnSp>
      <p:sp>
        <p:nvSpPr>
          <p:cNvPr id="275" name="Google Shape;275;p38"/>
          <p:cNvSpPr txBox="1"/>
          <p:nvPr/>
        </p:nvSpPr>
        <p:spPr>
          <a:xfrm>
            <a:off x="3380994" y="2922085"/>
            <a:ext cx="23439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Whenever we hit a blocker, after working on it for a while by ourselves, one of us would recommending pinging Stephen, Ralph, Akanksha, Mariah, or Kristen. We are extremely grateful for our mentors’ commitment and dedication to our team’s success.</a:t>
            </a:r>
            <a:endParaRPr b="1" sz="800">
              <a:solidFill>
                <a:schemeClr val="dk1"/>
              </a:solidFill>
              <a:latin typeface="Verizon NHG TX"/>
              <a:ea typeface="Verizon NHG TX"/>
              <a:cs typeface="Verizon NHG TX"/>
              <a:sym typeface="Verizon NHG TX"/>
            </a:endParaRPr>
          </a:p>
        </p:txBody>
      </p:sp>
      <p:sp>
        <p:nvSpPr>
          <p:cNvPr id="276" name="Google Shape;276;p38"/>
          <p:cNvSpPr txBox="1"/>
          <p:nvPr/>
        </p:nvSpPr>
        <p:spPr>
          <a:xfrm>
            <a:off x="6304808" y="1325700"/>
            <a:ext cx="1340100" cy="2463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Focus on MVP</a:t>
            </a:r>
            <a:endParaRPr/>
          </a:p>
        </p:txBody>
      </p:sp>
      <p:sp>
        <p:nvSpPr>
          <p:cNvPr id="277" name="Google Shape;277;p38"/>
          <p:cNvSpPr txBox="1"/>
          <p:nvPr/>
        </p:nvSpPr>
        <p:spPr>
          <a:xfrm>
            <a:off x="6304799" y="2640725"/>
            <a:ext cx="1467600" cy="2463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Improvements?</a:t>
            </a:r>
            <a:endParaRPr/>
          </a:p>
        </p:txBody>
      </p:sp>
      <p:cxnSp>
        <p:nvCxnSpPr>
          <p:cNvPr id="278" name="Google Shape;278;p38"/>
          <p:cNvCxnSpPr/>
          <p:nvPr/>
        </p:nvCxnSpPr>
        <p:spPr>
          <a:xfrm rot="10800000">
            <a:off x="6324744" y="1588091"/>
            <a:ext cx="2323800" cy="0"/>
          </a:xfrm>
          <a:prstGeom prst="straightConnector1">
            <a:avLst/>
          </a:prstGeom>
          <a:solidFill>
            <a:schemeClr val="accent1"/>
          </a:solidFill>
          <a:ln cap="sq" cmpd="sng" w="25400">
            <a:solidFill>
              <a:schemeClr val="dk2"/>
            </a:solidFill>
            <a:prstDash val="solid"/>
            <a:round/>
            <a:headEnd len="sm" w="sm" type="none"/>
            <a:tailEnd len="sm" w="sm" type="none"/>
          </a:ln>
        </p:spPr>
      </p:cxnSp>
      <p:sp>
        <p:nvSpPr>
          <p:cNvPr id="279" name="Google Shape;279;p38"/>
          <p:cNvSpPr txBox="1"/>
          <p:nvPr/>
        </p:nvSpPr>
        <p:spPr>
          <a:xfrm>
            <a:off x="6304788" y="1607060"/>
            <a:ext cx="2343900" cy="4617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When discussing what piece to work on next, we would have a group discussion and prioritize on hitting that Minimum Viable Product.</a:t>
            </a:r>
            <a:endParaRPr b="1" sz="800">
              <a:solidFill>
                <a:schemeClr val="dk1"/>
              </a:solidFill>
              <a:latin typeface="Verizon NHG TX"/>
              <a:ea typeface="Verizon NHG TX"/>
              <a:cs typeface="Verizon NHG TX"/>
              <a:sym typeface="Verizon NHG TX"/>
            </a:endParaRPr>
          </a:p>
        </p:txBody>
      </p:sp>
      <p:cxnSp>
        <p:nvCxnSpPr>
          <p:cNvPr id="280" name="Google Shape;280;p38"/>
          <p:cNvCxnSpPr/>
          <p:nvPr/>
        </p:nvCxnSpPr>
        <p:spPr>
          <a:xfrm rot="10800000">
            <a:off x="6324744" y="2903116"/>
            <a:ext cx="2323800" cy="0"/>
          </a:xfrm>
          <a:prstGeom prst="straightConnector1">
            <a:avLst/>
          </a:prstGeom>
          <a:solidFill>
            <a:schemeClr val="accent1"/>
          </a:solidFill>
          <a:ln cap="sq" cmpd="sng" w="25400">
            <a:solidFill>
              <a:schemeClr val="dk2"/>
            </a:solidFill>
            <a:prstDash val="solid"/>
            <a:round/>
            <a:headEnd len="sm" w="sm" type="none"/>
            <a:tailEnd len="sm" w="sm" type="none"/>
          </a:ln>
        </p:spPr>
      </p:cxnSp>
      <p:sp>
        <p:nvSpPr>
          <p:cNvPr id="281" name="Google Shape;281;p38"/>
          <p:cNvSpPr txBox="1"/>
          <p:nvPr/>
        </p:nvSpPr>
        <p:spPr>
          <a:xfrm>
            <a:off x="6304788" y="2922085"/>
            <a:ext cx="2343900" cy="708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Overestimated some implementation of the code, enabling CORS for Springboot  took a lot longer than we thought it would. We could have done better at divide and conquering different aspects of the project.</a:t>
            </a:r>
            <a:endParaRPr b="1" sz="800">
              <a:solidFill>
                <a:schemeClr val="dk1"/>
              </a:solidFill>
              <a:latin typeface="Verizon NHG TX"/>
              <a:ea typeface="Verizon NHG TX"/>
              <a:cs typeface="Verizon NHG TX"/>
              <a:sym typeface="Verizon NHG TX"/>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Verizon Google Slides">
  <a:themeElements>
    <a:clrScheme name="Verizon Theme Colors">
      <a:dk1>
        <a:srgbClr val="000000"/>
      </a:dk1>
      <a:lt1>
        <a:srgbClr val="FFFFFF"/>
      </a:lt1>
      <a:dk2>
        <a:srgbClr val="747676"/>
      </a:dk2>
      <a:lt2>
        <a:srgbClr val="D8DADA"/>
      </a:lt2>
      <a:accent1>
        <a:srgbClr val="EE0000"/>
      </a:accent1>
      <a:accent2>
        <a:srgbClr val="333333"/>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